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9" r:id="rId2"/>
    <p:sldId id="1142" r:id="rId3"/>
    <p:sldId id="1133" r:id="rId4"/>
    <p:sldId id="1134" r:id="rId5"/>
    <p:sldId id="1214" r:id="rId6"/>
    <p:sldId id="1156" r:id="rId7"/>
    <p:sldId id="1209" r:id="rId8"/>
    <p:sldId id="1208" r:id="rId9"/>
    <p:sldId id="1205" r:id="rId10"/>
    <p:sldId id="570" r:id="rId11"/>
    <p:sldId id="1229" r:id="rId12"/>
    <p:sldId id="1232" r:id="rId13"/>
    <p:sldId id="1215" r:id="rId14"/>
    <p:sldId id="1217" r:id="rId15"/>
    <p:sldId id="1230" r:id="rId16"/>
    <p:sldId id="1225" r:id="rId17"/>
    <p:sldId id="1226" r:id="rId18"/>
    <p:sldId id="1227" r:id="rId19"/>
    <p:sldId id="1228" r:id="rId20"/>
    <p:sldId id="1235" r:id="rId21"/>
    <p:sldId id="1223" r:id="rId22"/>
    <p:sldId id="285" r:id="rId23"/>
    <p:sldId id="283" r:id="rId24"/>
    <p:sldId id="1174" r:id="rId25"/>
    <p:sldId id="1234" r:id="rId26"/>
    <p:sldId id="121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nold, Libby" initials="AL" lastIdx="12" clrIdx="0">
    <p:extLst>
      <p:ext uri="{19B8F6BF-5375-455C-9EA6-DF929625EA0E}">
        <p15:presenceInfo xmlns:p15="http://schemas.microsoft.com/office/powerpoint/2012/main" userId="S::larnold@nrel.gov::50dd91f0-8e79-44f2-9238-c8821bdab595" providerId="AD"/>
      </p:ext>
    </p:extLst>
  </p:cmAuthor>
  <p:cmAuthor id="2" name="Macknick, Jordan" initials="MJ" lastIdx="1" clrIdx="1">
    <p:extLst>
      <p:ext uri="{19B8F6BF-5375-455C-9EA6-DF929625EA0E}">
        <p15:presenceInfo xmlns:p15="http://schemas.microsoft.com/office/powerpoint/2012/main" userId="S::jmacknic@nrel.gov::fa89efc1-e1ec-4b52-8361-6dfb9deeb6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F86CD"/>
    <a:srgbClr val="6699FF"/>
    <a:srgbClr val="FF0101"/>
    <a:srgbClr val="FFFFCC"/>
    <a:srgbClr val="799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2588" autoAdjust="0"/>
  </p:normalViewPr>
  <p:slideViewPr>
    <p:cSldViewPr snapToGrid="0">
      <p:cViewPr varScale="1">
        <p:scale>
          <a:sx n="83" d="100"/>
          <a:sy n="83" d="100"/>
        </p:scale>
        <p:origin x="134" y="67"/>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6EFDC-43F7-452C-B6CD-A8329DC65EBC}"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B9E21F-EBCE-4A61-B9D3-17D5720A9BF0}" type="slidenum">
              <a:rPr lang="en-US" smtClean="0"/>
              <a:t>‹#›</a:t>
            </a:fld>
            <a:endParaRPr lang="en-US"/>
          </a:p>
        </p:txBody>
      </p:sp>
    </p:spTree>
    <p:extLst>
      <p:ext uri="{BB962C8B-B14F-4D97-AF65-F5344CB8AC3E}">
        <p14:creationId xmlns:p14="http://schemas.microsoft.com/office/powerpoint/2010/main" val="60460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peter</a:t>
            </a:r>
            <a:r>
              <a:rPr lang="en-US" sz="1200" b="0" i="0" kern="1200" baseline="0" dirty="0">
                <a:solidFill>
                  <a:schemeClr val="tx1"/>
                </a:solidFill>
                <a:effectLst/>
                <a:latin typeface="+mn-lt"/>
                <a:ea typeface="+mn-ea"/>
                <a:cs typeface="+mn-cs"/>
              </a:rPr>
              <a:t> alluded to, most d</a:t>
            </a:r>
            <a:r>
              <a:rPr lang="en-US" sz="1200" b="0" i="0" kern="1200" dirty="0">
                <a:solidFill>
                  <a:schemeClr val="tx1"/>
                </a:solidFill>
                <a:effectLst/>
                <a:latin typeface="+mn-lt"/>
                <a:ea typeface="+mn-ea"/>
                <a:cs typeface="+mn-cs"/>
              </a:rPr>
              <a:t>esalination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technologies</a:t>
            </a:r>
            <a:r>
              <a:rPr lang="en-US" sz="1200" b="0" i="0" kern="1200" baseline="0" dirty="0">
                <a:solidFill>
                  <a:schemeClr val="tx1"/>
                </a:solidFill>
                <a:effectLst/>
                <a:latin typeface="+mn-lt"/>
                <a:ea typeface="+mn-ea"/>
                <a:cs typeface="+mn-cs"/>
              </a:rPr>
              <a:t> relevant to large scale centralized facilities matured some time ago.  Like the energy sector, however, water is moving into a decentralized future of local desalination and reuse. </a:t>
            </a:r>
            <a:r>
              <a:rPr lang="en-US" sz="1200" b="0" i="0" kern="1200" dirty="0">
                <a:solidFill>
                  <a:schemeClr val="tx1"/>
                </a:solidFill>
                <a:effectLst/>
                <a:latin typeface="+mn-lt"/>
                <a:ea typeface="+mn-ea"/>
                <a:cs typeface="+mn-cs"/>
              </a:rPr>
              <a:t>To ensure robust and secure water systems will require a significant and well</a:t>
            </a:r>
            <a:r>
              <a:rPr lang="en-US" sz="1200" b="0" i="0" kern="1200" baseline="0" dirty="0">
                <a:solidFill>
                  <a:schemeClr val="tx1"/>
                </a:solidFill>
                <a:effectLst/>
                <a:latin typeface="+mn-lt"/>
                <a:ea typeface="+mn-ea"/>
                <a:cs typeface="+mn-cs"/>
              </a:rPr>
              <a:t> integrated</a:t>
            </a:r>
            <a:r>
              <a:rPr lang="en-US" sz="1200" b="0" i="0" kern="1200" dirty="0">
                <a:solidFill>
                  <a:schemeClr val="tx1"/>
                </a:solidFill>
                <a:effectLst/>
                <a:latin typeface="+mn-lt"/>
                <a:ea typeface="+mn-ea"/>
                <a:cs typeface="+mn-cs"/>
              </a:rPr>
              <a:t> basic research effort.  This effort</a:t>
            </a:r>
            <a:r>
              <a:rPr lang="en-US" sz="1200" b="0" i="0" kern="1200" baseline="0" dirty="0">
                <a:solidFill>
                  <a:schemeClr val="tx1"/>
                </a:solidFill>
                <a:effectLst/>
                <a:latin typeface="+mn-lt"/>
                <a:ea typeface="+mn-ea"/>
                <a:cs typeface="+mn-cs"/>
              </a:rPr>
              <a:t> covers</a:t>
            </a:r>
            <a:r>
              <a:rPr lang="en-US" sz="1200" b="0" i="0" kern="1200" dirty="0">
                <a:solidFill>
                  <a:schemeClr val="tx1"/>
                </a:solidFill>
                <a:effectLst/>
                <a:latin typeface="+mn-lt"/>
                <a:ea typeface="+mn-ea"/>
                <a:cs typeface="+mn-cs"/>
              </a:rPr>
              <a:t> length</a:t>
            </a:r>
            <a:r>
              <a:rPr lang="en-US" sz="1200" b="0" i="0" kern="1200" baseline="0" dirty="0">
                <a:solidFill>
                  <a:schemeClr val="tx1"/>
                </a:solidFill>
                <a:effectLst/>
                <a:latin typeface="+mn-lt"/>
                <a:ea typeface="+mn-ea"/>
                <a:cs typeface="+mn-cs"/>
              </a:rPr>
              <a:t> scales that span </a:t>
            </a:r>
            <a:r>
              <a:rPr lang="en-US" sz="1200" b="0" i="0" kern="1200" dirty="0">
                <a:solidFill>
                  <a:schemeClr val="tx1"/>
                </a:solidFill>
                <a:effectLst/>
                <a:latin typeface="+mn-lt"/>
                <a:ea typeface="+mn-ea"/>
                <a:cs typeface="+mn-cs"/>
              </a:rPr>
              <a:t>12 orders of magnitude, from the implications of hydrogen bonding for membrane selectivity to the movement of water and water intensive goods through our economy.  While this effort is low TRL,</a:t>
            </a:r>
            <a:r>
              <a:rPr lang="en-US" sz="1200" b="0" i="0" kern="1200" baseline="0" dirty="0">
                <a:solidFill>
                  <a:schemeClr val="tx1"/>
                </a:solidFill>
                <a:effectLst/>
                <a:latin typeface="+mn-lt"/>
                <a:ea typeface="+mn-ea"/>
                <a:cs typeface="+mn-cs"/>
              </a:rPr>
              <a:t> it is also </a:t>
            </a:r>
            <a:r>
              <a:rPr lang="en-US" sz="1200" b="0" i="0" kern="1200" dirty="0">
                <a:solidFill>
                  <a:schemeClr val="tx1"/>
                </a:solidFill>
                <a:effectLst/>
                <a:latin typeface="+mn-lt"/>
                <a:ea typeface="+mn-ea"/>
                <a:cs typeface="+mn-cs"/>
              </a:rPr>
              <a:t>deeply affected by economics, </a:t>
            </a:r>
            <a:r>
              <a:rPr lang="en-US" sz="1200" b="0" i="0" kern="1200" baseline="0" dirty="0">
                <a:solidFill>
                  <a:schemeClr val="tx1"/>
                </a:solidFill>
                <a:effectLst/>
                <a:latin typeface="+mn-lt"/>
                <a:ea typeface="+mn-ea"/>
                <a:cs typeface="+mn-cs"/>
              </a:rPr>
              <a:t>regulations, and public policies.  </a:t>
            </a:r>
            <a:r>
              <a:rPr lang="en-US" sz="1200" b="0" i="0" kern="1200" dirty="0">
                <a:solidFill>
                  <a:schemeClr val="tx1"/>
                </a:solidFill>
                <a:effectLst/>
                <a:latin typeface="+mn-lt"/>
                <a:ea typeface="+mn-ea"/>
                <a:cs typeface="+mn-cs"/>
              </a:rPr>
              <a:t>The challenge is enormous and will require a massive,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well focused, and closely coordinated R&amp;D effort</a:t>
            </a:r>
            <a:r>
              <a:rPr lang="en-US" sz="1200" b="0" i="0" kern="1200" baseline="0" dirty="0">
                <a:solidFill>
                  <a:schemeClr val="tx1"/>
                </a:solidFill>
                <a:effectLst/>
                <a:latin typeface="+mn-lt"/>
                <a:ea typeface="+mn-ea"/>
                <a:cs typeface="+mn-cs"/>
              </a:rPr>
              <a:t> that integrates </a:t>
            </a:r>
            <a:r>
              <a:rPr lang="en-US" sz="1200" b="0" i="0" kern="1200" dirty="0">
                <a:solidFill>
                  <a:schemeClr val="tx1"/>
                </a:solidFill>
                <a:effectLst/>
                <a:latin typeface="+mn-lt"/>
                <a:ea typeface="+mn-ea"/>
                <a:cs typeface="+mn-cs"/>
              </a:rPr>
              <a:t>early stage applied research across the chemical, biological, material, computational, and data sciences.</a:t>
            </a:r>
            <a:r>
              <a:rPr lang="en-US" sz="1200" b="0" i="0" kern="1200" baseline="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en-US" dirty="0"/>
          </a:p>
          <a:p>
            <a:r>
              <a:rPr lang="en-US" dirty="0"/>
              <a:t>The DOE’s leadership in advancing</a:t>
            </a:r>
            <a:r>
              <a:rPr lang="en-US" baseline="0" dirty="0"/>
              <a:t> early stage applied research across the four topic areas of the hubs is evidenced in </a:t>
            </a:r>
            <a:r>
              <a:rPr lang="en-US" sz="1200" b="0" i="0" kern="1200" dirty="0">
                <a:solidFill>
                  <a:schemeClr val="tx1"/>
                </a:solidFill>
                <a:effectLst/>
                <a:latin typeface="+mn-lt"/>
                <a:ea typeface="+mn-ea"/>
                <a:cs typeface="+mn-cs"/>
              </a:rPr>
              <a:t>its investments in unique, powerful material characterization user facilities (such as Advanced Light Source at LBL, and Spallation Neutron Source at ORNL), leadership computing facilities, systems analysis and demonstration user facilities such as MDF.</a:t>
            </a:r>
            <a:endParaRPr lang="en-US" baseline="0" dirty="0"/>
          </a:p>
          <a:p>
            <a:endParaRPr lang="en-US" baseline="0" dirty="0"/>
          </a:p>
          <a:p>
            <a:r>
              <a:rPr lang="en-US" baseline="0" dirty="0"/>
              <a:t>To date, however, these tools haven’t been comprehensively or synergistically applied to address critical challenges in desalination research.  Our topic area leadership is structured to efficiently leverage existing expertise for rapid progress toward pipe parity for non traditional waters.  The four topic area leads are national lab scientists bringing disciplinary experience, while the four deputy leads are academics bringing domain knowledge and deep industry connections.  In our proposal preparation efforts, this structure delivered a high impact research program that we are ready to, and excited about, executing on.</a:t>
            </a:r>
          </a:p>
        </p:txBody>
      </p:sp>
      <p:sp>
        <p:nvSpPr>
          <p:cNvPr id="4" name="Slide Number Placeholder 3"/>
          <p:cNvSpPr>
            <a:spLocks noGrp="1"/>
          </p:cNvSpPr>
          <p:nvPr>
            <p:ph type="sldNum" sz="quarter" idx="5"/>
          </p:nvPr>
        </p:nvSpPr>
        <p:spPr/>
        <p:txBody>
          <a:bodyPr/>
          <a:lstStyle/>
          <a:p>
            <a:fld id="{446EE9F8-ADBE-4F9E-BFA2-082944039BD6}" type="slidenum">
              <a:rPr lang="en-US" smtClean="0"/>
              <a:t>1</a:t>
            </a:fld>
            <a:endParaRPr lang="en-US" dirty="0"/>
          </a:p>
        </p:txBody>
      </p:sp>
    </p:spTree>
    <p:extLst>
      <p:ext uri="{BB962C8B-B14F-4D97-AF65-F5344CB8AC3E}">
        <p14:creationId xmlns:p14="http://schemas.microsoft.com/office/powerpoint/2010/main" val="405623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9E21F-EBCE-4A61-B9D3-17D5720A9BF0}" type="slidenum">
              <a:rPr lang="en-US" smtClean="0"/>
              <a:t>11</a:t>
            </a:fld>
            <a:endParaRPr lang="en-US"/>
          </a:p>
        </p:txBody>
      </p:sp>
    </p:spTree>
    <p:extLst>
      <p:ext uri="{BB962C8B-B14F-4D97-AF65-F5344CB8AC3E}">
        <p14:creationId xmlns:p14="http://schemas.microsoft.com/office/powerpoint/2010/main" val="304660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endParaRPr lang="en-US" sz="1200" kern="1200" dirty="0">
              <a:solidFill>
                <a:schemeClr val="tx1"/>
              </a:solidFill>
              <a:effectLst/>
              <a:latin typeface="+mn-lt"/>
              <a:ea typeface="+mn-ea"/>
              <a:cs typeface="+mn-cs"/>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1952341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endParaRPr lang="en-US" sz="1200" kern="1200" dirty="0">
              <a:solidFill>
                <a:schemeClr val="tx1"/>
              </a:solidFill>
              <a:effectLst/>
              <a:latin typeface="+mn-lt"/>
              <a:ea typeface="+mn-ea"/>
              <a:cs typeface="+mn-cs"/>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119822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9E21F-EBCE-4A61-B9D3-17D5720A9BF0}" type="slidenum">
              <a:rPr lang="en-US" smtClean="0"/>
              <a:t>18</a:t>
            </a:fld>
            <a:endParaRPr lang="en-US"/>
          </a:p>
        </p:txBody>
      </p:sp>
    </p:spTree>
    <p:extLst>
      <p:ext uri="{BB962C8B-B14F-4D97-AF65-F5344CB8AC3E}">
        <p14:creationId xmlns:p14="http://schemas.microsoft.com/office/powerpoint/2010/main" val="402621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9E21F-EBCE-4A61-B9D3-17D5720A9BF0}" type="slidenum">
              <a:rPr lang="en-US" smtClean="0"/>
              <a:t>19</a:t>
            </a:fld>
            <a:endParaRPr lang="en-US"/>
          </a:p>
        </p:txBody>
      </p:sp>
    </p:spTree>
    <p:extLst>
      <p:ext uri="{BB962C8B-B14F-4D97-AF65-F5344CB8AC3E}">
        <p14:creationId xmlns:p14="http://schemas.microsoft.com/office/powerpoint/2010/main" val="2704796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endParaRPr lang="en-US" sz="1200" kern="1200" dirty="0">
              <a:solidFill>
                <a:schemeClr val="tx1"/>
              </a:solidFill>
              <a:effectLst/>
              <a:latin typeface="+mn-lt"/>
              <a:ea typeface="+mn-ea"/>
              <a:cs typeface="+mn-cs"/>
            </a:endParaRPr>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382135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To make low</a:t>
            </a:r>
            <a:r>
              <a:rPr lang="en-US" baseline="0" dirty="0"/>
              <a:t> TRL research impactful for today’s industries requires a systematic framework for assessing the value of innovation and quantitatively tracking R&amp;D progress toward clear goals.  </a:t>
            </a:r>
          </a:p>
          <a:p>
            <a:endParaRPr lang="en-US" baseline="0" dirty="0"/>
          </a:p>
          <a:p>
            <a:r>
              <a:rPr lang="en-US" baseline="0" dirty="0"/>
              <a:t>To deliver on this framework, we will use innovative data collection and estimation tools from remote monitoring systems to </a:t>
            </a:r>
            <a:r>
              <a:rPr lang="en-US" baseline="0" dirty="0" err="1"/>
              <a:t>baysian</a:t>
            </a:r>
            <a:r>
              <a:rPr lang="en-US" baseline="0" dirty="0"/>
              <a:t> probability models to harvest high and temporal resolution information about water treatment, use, and costs.  This data will be secured using best practices deployed in NREL’s </a:t>
            </a:r>
            <a:r>
              <a:rPr lang="en-US" baseline="0" dirty="0" err="1"/>
              <a:t>OpenEI</a:t>
            </a:r>
            <a:r>
              <a:rPr lang="en-US" baseline="0" dirty="0"/>
              <a:t> framework that has already met DOE Cybersecurity requirements and support both internal and external data sharing.  </a:t>
            </a:r>
          </a:p>
          <a:p>
            <a:endParaRPr lang="en-US" baseline="0" dirty="0"/>
          </a:p>
          <a:p>
            <a:r>
              <a:rPr lang="en-US" baseline="0" dirty="0"/>
              <a:t>This data will be used as inputs to a publically available systems analysis tool, entitled WaterTAP3, that provides a spatially resolved assessment of DOE’s five pipe parity metrics for nontraditional water sources.  Think about this as the water equivalent of NREL’s systems advisory model for renewable energy deployment.  </a:t>
            </a:r>
          </a:p>
          <a:p>
            <a:endParaRPr lang="en-US" baseline="0" dirty="0"/>
          </a:p>
          <a:p>
            <a:r>
              <a:rPr lang="en-US" baseline="0" dirty="0"/>
              <a:t>Finally, we will apply WaterTAP3 to perform baseline assessment, </a:t>
            </a:r>
            <a:r>
              <a:rPr lang="en-US" baseline="0" dirty="0" err="1"/>
              <a:t>roadmapping</a:t>
            </a:r>
            <a:r>
              <a:rPr lang="en-US" baseline="0" dirty="0"/>
              <a:t>, and project tracking throughout the duration of the hub.  </a:t>
            </a:r>
            <a:endParaRPr lang="en-US" dirty="0"/>
          </a:p>
          <a:p>
            <a:endParaRPr lang="en-US"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extLst>
      <p:ext uri="{BB962C8B-B14F-4D97-AF65-F5344CB8AC3E}">
        <p14:creationId xmlns:p14="http://schemas.microsoft.com/office/powerpoint/2010/main" val="111940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be a basic introduction to the project including the title, topic area, team members, and high-level overview of the project.</a:t>
            </a:r>
          </a:p>
          <a:p>
            <a:endParaRPr lang="en-US" dirty="0"/>
          </a:p>
          <a:p>
            <a:r>
              <a:rPr lang="en-US" dirty="0"/>
              <a:t>Include at least one graphic that provides a visual representation of challenges and approach.</a:t>
            </a:r>
          </a:p>
        </p:txBody>
      </p:sp>
      <p:sp>
        <p:nvSpPr>
          <p:cNvPr id="4" name="Slide Number Placeholder 3"/>
          <p:cNvSpPr>
            <a:spLocks noGrp="1"/>
          </p:cNvSpPr>
          <p:nvPr>
            <p:ph type="sldNum" sz="quarter" idx="5"/>
          </p:nvPr>
        </p:nvSpPr>
        <p:spPr/>
        <p:txBody>
          <a:bodyPr/>
          <a:lstStyle/>
          <a:p>
            <a:fld id="{B736304B-BC50-4148-A1C3-30CF3CC79652}" type="slidenum">
              <a:rPr lang="en-US" smtClean="0"/>
              <a:pPr/>
              <a:t>3</a:t>
            </a:fld>
            <a:endParaRPr lang="en-US" dirty="0"/>
          </a:p>
        </p:txBody>
      </p:sp>
    </p:spTree>
    <p:extLst>
      <p:ext uri="{BB962C8B-B14F-4D97-AF65-F5344CB8AC3E}">
        <p14:creationId xmlns:p14="http://schemas.microsoft.com/office/powerpoint/2010/main" val="403512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For each M&amp;M/PI&amp;I project and major IDA or M&amp;S task, complete this quad chart  </a:t>
            </a:r>
          </a:p>
          <a:p>
            <a:pPr marL="228600" lvl="0" indent="-228600">
              <a:buFontTx/>
              <a:buAutoNum type="arabicParenR"/>
              <a:defRPr/>
            </a:pPr>
            <a:r>
              <a:rPr lang="en-US" dirty="0"/>
              <a:t>Provide bullet or two that captures state of the art and critical barriers</a:t>
            </a:r>
          </a:p>
          <a:p>
            <a:pPr marL="228600" lvl="0" indent="-228600">
              <a:buFontTx/>
              <a:buAutoNum type="arabicParenR"/>
              <a:defRPr/>
            </a:pPr>
            <a:r>
              <a:rPr lang="en-US" dirty="0"/>
              <a:t>Concisely summarize the goals and year one deliverable</a:t>
            </a:r>
          </a:p>
          <a:p>
            <a:pPr marL="228600" lvl="0" indent="-228600">
              <a:buFontTx/>
              <a:buAutoNum type="arabicParenR"/>
              <a:defRPr/>
            </a:pPr>
            <a:r>
              <a:rPr lang="en-US" dirty="0"/>
              <a:t>Concisely summarize the R&amp;D approach that will be taken to achieve project/task goals</a:t>
            </a:r>
          </a:p>
          <a:p>
            <a:pPr marL="228600" lvl="0" indent="-228600">
              <a:buFontTx/>
              <a:buAutoNum type="arabicParenR"/>
              <a:defRPr/>
            </a:pPr>
            <a:r>
              <a:rPr lang="en-US" dirty="0"/>
              <a:t>Briefly describe the desired impact of the project in the context of the challenge and how, if met, achievement of goals will further future R&amp;DS efforts in the water treatment space</a:t>
            </a:r>
          </a:p>
          <a:p>
            <a:pPr marL="228600" lvl="0" indent="-228600">
              <a:buFontTx/>
              <a:buAutoNum type="arabicParenR"/>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736304B-BC50-4148-A1C3-30CF3CC79652}" type="slidenum">
              <a:rPr lang="en-US" smtClean="0"/>
              <a:pPr/>
              <a:t>4</a:t>
            </a:fld>
            <a:endParaRPr lang="en-US" dirty="0"/>
          </a:p>
        </p:txBody>
      </p:sp>
    </p:spTree>
    <p:extLst>
      <p:ext uri="{BB962C8B-B14F-4D97-AF65-F5344CB8AC3E}">
        <p14:creationId xmlns:p14="http://schemas.microsoft.com/office/powerpoint/2010/main" val="186103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Water-TAP3 team is organized in the Integrated Data and Analysis effort withing NAWI, which is led by Jordan Macknick from NREL and Jennifer Stokes-Draut at Laurence Berkeley National Lab.  </a:t>
            </a:r>
          </a:p>
        </p:txBody>
      </p:sp>
      <p:sp>
        <p:nvSpPr>
          <p:cNvPr id="4" name="Slide Number Placeholder 3"/>
          <p:cNvSpPr>
            <a:spLocks noGrp="1"/>
          </p:cNvSpPr>
          <p:nvPr>
            <p:ph type="sldNum" sz="quarter" idx="5"/>
          </p:nvPr>
        </p:nvSpPr>
        <p:spPr/>
        <p:txBody>
          <a:bodyPr/>
          <a:lstStyle/>
          <a:p>
            <a:fld id="{BEB9E21F-EBCE-4A61-B9D3-17D5720A9BF0}" type="slidenum">
              <a:rPr lang="en-US" smtClean="0"/>
              <a:t>6</a:t>
            </a:fld>
            <a:endParaRPr lang="en-US"/>
          </a:p>
        </p:txBody>
      </p:sp>
    </p:spTree>
    <p:extLst>
      <p:ext uri="{BB962C8B-B14F-4D97-AF65-F5344CB8AC3E}">
        <p14:creationId xmlns:p14="http://schemas.microsoft.com/office/powerpoint/2010/main" val="90237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8850" eaLnBrk="0" hangingPunct="0">
              <a:lnSpc>
                <a:spcPct val="100000"/>
              </a:lnSpc>
              <a:buFont typeface="Arial" panose="020B0604020202020204" pitchFamily="34" charset="0"/>
              <a:buChar char="•"/>
              <a:defRPr/>
            </a:pPr>
            <a:r>
              <a:rPr lang="en-US" sz="1200" b="0" kern="0" dirty="0">
                <a:solidFill>
                  <a:srgbClr val="FF0000"/>
                </a:solidFill>
                <a:latin typeface="Calibri" pitchFamily="34" charset="0"/>
                <a:cs typeface="Calibri" pitchFamily="34" charset="0"/>
              </a:rPr>
              <a:t>Level playing field is consistent with that applied for DOE-funded R&amp;D efforts. </a:t>
            </a:r>
          </a:p>
          <a:p>
            <a:pPr marL="171450" indent="-171450" defTabSz="958850" eaLnBrk="0" hangingPunct="0">
              <a:lnSpc>
                <a:spcPct val="100000"/>
              </a:lnSpc>
              <a:buFont typeface="Arial" panose="020B0604020202020204" pitchFamily="34" charset="0"/>
              <a:buChar char="•"/>
              <a:defRPr/>
            </a:pPr>
            <a:r>
              <a:rPr lang="en-US" sz="1200" b="0" kern="0" dirty="0">
                <a:solidFill>
                  <a:srgbClr val="FF0000"/>
                </a:solidFill>
                <a:latin typeface="Calibri" pitchFamily="34" charset="0"/>
                <a:cs typeface="Calibri" pitchFamily="34" charset="0"/>
              </a:rPr>
              <a:t>Add note about other pipe-parity metrics near “Levelized Cost”</a:t>
            </a:r>
          </a:p>
        </p:txBody>
      </p:sp>
      <p:sp>
        <p:nvSpPr>
          <p:cNvPr id="4" name="Slide Number Placeholder 3"/>
          <p:cNvSpPr>
            <a:spLocks noGrp="1"/>
          </p:cNvSpPr>
          <p:nvPr>
            <p:ph type="sldNum" sz="quarter" idx="5"/>
          </p:nvPr>
        </p:nvSpPr>
        <p:spPr/>
        <p:txBody>
          <a:bodyPr/>
          <a:lstStyle/>
          <a:p>
            <a:fld id="{BEB9E21F-EBCE-4A61-B9D3-17D5720A9BF0}" type="slidenum">
              <a:rPr lang="en-US" smtClean="0"/>
              <a:t>7</a:t>
            </a:fld>
            <a:endParaRPr lang="en-US"/>
          </a:p>
        </p:txBody>
      </p:sp>
    </p:spTree>
    <p:extLst>
      <p:ext uri="{BB962C8B-B14F-4D97-AF65-F5344CB8AC3E}">
        <p14:creationId xmlns:p14="http://schemas.microsoft.com/office/powerpoint/2010/main" val="133454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8850" eaLnBrk="0" hangingPunct="0">
              <a:lnSpc>
                <a:spcPct val="100000"/>
              </a:lnSpc>
              <a:buFont typeface="Arial" panose="020B0604020202020204" pitchFamily="34" charset="0"/>
              <a:buChar char="•"/>
              <a:defRPr/>
            </a:pPr>
            <a:endParaRPr lang="en-US" sz="1200" b="0" kern="0" dirty="0">
              <a:solidFill>
                <a:srgbClr val="FF0000"/>
              </a:solidFill>
              <a:latin typeface="Calibri" pitchFamily="34" charset="0"/>
              <a:cs typeface="Calibri" pitchFamily="34" charset="0"/>
            </a:endParaRPr>
          </a:p>
        </p:txBody>
      </p:sp>
      <p:sp>
        <p:nvSpPr>
          <p:cNvPr id="4" name="Slide Number Placeholder 3"/>
          <p:cNvSpPr>
            <a:spLocks noGrp="1"/>
          </p:cNvSpPr>
          <p:nvPr>
            <p:ph type="sldNum" sz="quarter" idx="5"/>
          </p:nvPr>
        </p:nvSpPr>
        <p:spPr/>
        <p:txBody>
          <a:bodyPr/>
          <a:lstStyle/>
          <a:p>
            <a:fld id="{BEB9E21F-EBCE-4A61-B9D3-17D5720A9BF0}" type="slidenum">
              <a:rPr lang="en-US" smtClean="0"/>
              <a:t>8</a:t>
            </a:fld>
            <a:endParaRPr lang="en-US"/>
          </a:p>
        </p:txBody>
      </p:sp>
    </p:spTree>
    <p:extLst>
      <p:ext uri="{BB962C8B-B14F-4D97-AF65-F5344CB8AC3E}">
        <p14:creationId xmlns:p14="http://schemas.microsoft.com/office/powerpoint/2010/main" val="1898895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in the model that there are places for lots of data. Together with other NAWI support teams, the Water-TAP3 will assist in developing modeling basis data with the Cartographer teams. </a:t>
            </a:r>
          </a:p>
          <a:p>
            <a:endParaRPr lang="en-US" dirty="0"/>
          </a:p>
        </p:txBody>
      </p:sp>
      <p:sp>
        <p:nvSpPr>
          <p:cNvPr id="4" name="Slide Number Placeholder 3"/>
          <p:cNvSpPr>
            <a:spLocks noGrp="1"/>
          </p:cNvSpPr>
          <p:nvPr>
            <p:ph type="sldNum" sz="quarter" idx="5"/>
          </p:nvPr>
        </p:nvSpPr>
        <p:spPr/>
        <p:txBody>
          <a:bodyPr/>
          <a:lstStyle/>
          <a:p>
            <a:fld id="{BEB9E21F-EBCE-4A61-B9D3-17D5720A9BF0}" type="slidenum">
              <a:rPr lang="en-US" smtClean="0"/>
              <a:t>9</a:t>
            </a:fld>
            <a:endParaRPr lang="en-US"/>
          </a:p>
        </p:txBody>
      </p:sp>
    </p:spTree>
    <p:extLst>
      <p:ext uri="{BB962C8B-B14F-4D97-AF65-F5344CB8AC3E}">
        <p14:creationId xmlns:p14="http://schemas.microsoft.com/office/powerpoint/2010/main" val="1174639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9E21F-EBCE-4A61-B9D3-17D5720A9BF0}" type="slidenum">
              <a:rPr lang="en-US" smtClean="0"/>
              <a:t>10</a:t>
            </a:fld>
            <a:endParaRPr lang="en-US"/>
          </a:p>
        </p:txBody>
      </p:sp>
    </p:spTree>
    <p:extLst>
      <p:ext uri="{BB962C8B-B14F-4D97-AF65-F5344CB8AC3E}">
        <p14:creationId xmlns:p14="http://schemas.microsoft.com/office/powerpoint/2010/main" val="761715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8C4DB0-3C87-CF46-9E96-B03FEE34C6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BA5A20-E2D6-4E49-B7CB-26763E9FAFFB}"/>
              </a:ext>
            </a:extLst>
          </p:cNvPr>
          <p:cNvSpPr>
            <a:spLocks noGrp="1"/>
          </p:cNvSpPr>
          <p:nvPr>
            <p:ph type="ctrTitle"/>
          </p:nvPr>
        </p:nvSpPr>
        <p:spPr>
          <a:xfrm>
            <a:off x="512064" y="1130752"/>
            <a:ext cx="8103765" cy="2387600"/>
          </a:xfrm>
        </p:spPr>
        <p:txBody>
          <a:bodyPr anchor="b">
            <a:normAutofit/>
          </a:bodyPr>
          <a:lstStyle>
            <a:lvl1pPr algn="l">
              <a:defRPr sz="4800"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02641BB8-488B-F24C-8DF5-7D6BDEF75B37}"/>
              </a:ext>
            </a:extLst>
          </p:cNvPr>
          <p:cNvSpPr>
            <a:spLocks noGrp="1"/>
          </p:cNvSpPr>
          <p:nvPr>
            <p:ph type="subTitle" idx="1"/>
          </p:nvPr>
        </p:nvSpPr>
        <p:spPr>
          <a:xfrm>
            <a:off x="512064" y="3602038"/>
            <a:ext cx="8103765" cy="1655762"/>
          </a:xfrm>
        </p:spPr>
        <p:txBody>
          <a:bodyPr/>
          <a:lstStyle>
            <a:lvl1pPr marL="0" indent="0" algn="l">
              <a:buNone/>
              <a:defRPr sz="24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8467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3599-3B17-2D4E-8FD6-43398D094D38}"/>
              </a:ext>
            </a:extLst>
          </p:cNvPr>
          <p:cNvSpPr>
            <a:spLocks noGrp="1"/>
          </p:cNvSpPr>
          <p:nvPr>
            <p:ph type="title"/>
          </p:nvPr>
        </p:nvSpPr>
        <p:spPr>
          <a:xfrm>
            <a:off x="365760"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EBFC1218-0519-1346-AB58-8226DB18C299}"/>
              </a:ext>
            </a:extLst>
          </p:cNvPr>
          <p:cNvSpPr>
            <a:spLocks noGrp="1"/>
          </p:cNvSpPr>
          <p:nvPr>
            <p:ph type="pic" idx="1"/>
          </p:nvPr>
        </p:nvSpPr>
        <p:spPr>
          <a:xfrm>
            <a:off x="4665242"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E8776ED-3B44-A742-ABCE-1A52C14EEBE2}"/>
              </a:ext>
            </a:extLst>
          </p:cNvPr>
          <p:cNvSpPr>
            <a:spLocks noGrp="1"/>
          </p:cNvSpPr>
          <p:nvPr>
            <p:ph type="body" sz="half" idx="2"/>
          </p:nvPr>
        </p:nvSpPr>
        <p:spPr>
          <a:xfrm>
            <a:off x="36576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2BC558-9261-684C-AB82-10BABD7EACB2}"/>
              </a:ext>
            </a:extLst>
          </p:cNvPr>
          <p:cNvSpPr>
            <a:spLocks noGrp="1"/>
          </p:cNvSpPr>
          <p:nvPr>
            <p:ph type="dt" sz="half" idx="10"/>
          </p:nvPr>
        </p:nvSpPr>
        <p:spPr>
          <a:xfrm>
            <a:off x="838200" y="6356350"/>
            <a:ext cx="2743200" cy="365125"/>
          </a:xfrm>
          <a:prstGeom prst="rect">
            <a:avLst/>
          </a:prstGeom>
        </p:spPr>
        <p:txBody>
          <a:bodyPr/>
          <a:lstStyle/>
          <a:p>
            <a:fld id="{C5DE1DE3-6EDA-44F1-B128-B34EA170CC1A}" type="datetime1">
              <a:rPr lang="en-US" smtClean="0"/>
              <a:t>1/28/2021</a:t>
            </a:fld>
            <a:endParaRPr lang="en-US" dirty="0"/>
          </a:p>
        </p:txBody>
      </p:sp>
      <p:sp>
        <p:nvSpPr>
          <p:cNvPr id="6" name="Footer Placeholder 5">
            <a:extLst>
              <a:ext uri="{FF2B5EF4-FFF2-40B4-BE49-F238E27FC236}">
                <a16:creationId xmlns:a16="http://schemas.microsoft.com/office/drawing/2014/main" id="{A593696D-43FC-AC47-AC45-D77BFBD6E9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938C84-94C7-EE49-8494-09926E2E1BCC}"/>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51005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E315-2672-6E43-B6AB-EBFF37A42929}"/>
              </a:ext>
            </a:extLst>
          </p:cNvPr>
          <p:cNvSpPr>
            <a:spLocks noGrp="1"/>
          </p:cNvSpPr>
          <p:nvPr>
            <p:ph type="title"/>
          </p:nvPr>
        </p:nvSpPr>
        <p:spPr>
          <a:xfrm>
            <a:off x="365760" y="365125"/>
            <a:ext cx="10515600" cy="1325563"/>
          </a:xfrm>
        </p:spPr>
        <p:txBody>
          <a:bodyPr>
            <a:normAutofit/>
          </a:bodyPr>
          <a:lstStyle>
            <a:lvl1pPr>
              <a:defRPr sz="4000"/>
            </a:lvl1pPr>
          </a:lstStyle>
          <a:p>
            <a:r>
              <a:rPr lang="en-US" dirty="0"/>
              <a:t>Click to edit Master title style</a:t>
            </a:r>
          </a:p>
        </p:txBody>
      </p:sp>
      <p:sp>
        <p:nvSpPr>
          <p:cNvPr id="3" name="Vertical Text Placeholder 2">
            <a:extLst>
              <a:ext uri="{FF2B5EF4-FFF2-40B4-BE49-F238E27FC236}">
                <a16:creationId xmlns:a16="http://schemas.microsoft.com/office/drawing/2014/main" id="{7D301014-026C-1946-81DE-53D73961C5FB}"/>
              </a:ext>
            </a:extLst>
          </p:cNvPr>
          <p:cNvSpPr>
            <a:spLocks noGrp="1"/>
          </p:cNvSpPr>
          <p:nvPr>
            <p:ph type="body" orient="vert" idx="1"/>
          </p:nvPr>
        </p:nvSpPr>
        <p:spPr>
          <a:xfrm>
            <a:off x="365760" y="1825625"/>
            <a:ext cx="10515600" cy="43513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554F4-19E2-9E4D-ACFD-C900B5792043}"/>
              </a:ext>
            </a:extLst>
          </p:cNvPr>
          <p:cNvSpPr>
            <a:spLocks noGrp="1"/>
          </p:cNvSpPr>
          <p:nvPr>
            <p:ph type="dt" sz="half" idx="10"/>
          </p:nvPr>
        </p:nvSpPr>
        <p:spPr>
          <a:xfrm>
            <a:off x="838200" y="6356350"/>
            <a:ext cx="2743200" cy="365125"/>
          </a:xfrm>
          <a:prstGeom prst="rect">
            <a:avLst/>
          </a:prstGeom>
        </p:spPr>
        <p:txBody>
          <a:bodyPr/>
          <a:lstStyle/>
          <a:p>
            <a:fld id="{EED00236-172B-4473-A376-B4991A753A3B}" type="datetime1">
              <a:rPr lang="en-US" smtClean="0"/>
              <a:t>1/28/2021</a:t>
            </a:fld>
            <a:endParaRPr lang="en-US" dirty="0"/>
          </a:p>
        </p:txBody>
      </p:sp>
      <p:sp>
        <p:nvSpPr>
          <p:cNvPr id="5" name="Footer Placeholder 4">
            <a:extLst>
              <a:ext uri="{FF2B5EF4-FFF2-40B4-BE49-F238E27FC236}">
                <a16:creationId xmlns:a16="http://schemas.microsoft.com/office/drawing/2014/main" id="{635A2282-B6D9-7F4E-AB12-ACD03F6C7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F85E90-1147-B14C-B977-457BFDEFAE6F}"/>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2074075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25264-C158-AA40-BB32-459E1B89597D}"/>
              </a:ext>
            </a:extLst>
          </p:cNvPr>
          <p:cNvSpPr>
            <a:spLocks noGrp="1"/>
          </p:cNvSpPr>
          <p:nvPr>
            <p:ph type="title" orient="vert"/>
          </p:nvPr>
        </p:nvSpPr>
        <p:spPr>
          <a:xfrm>
            <a:off x="8724900" y="365125"/>
            <a:ext cx="2628900" cy="5811838"/>
          </a:xfrm>
        </p:spPr>
        <p:txBody>
          <a:bodyPr vert="eaVert">
            <a:normAutofit/>
          </a:bodyPr>
          <a:lstStyle>
            <a:lvl1pPr>
              <a:defRPr sz="4000"/>
            </a:lvl1pPr>
          </a:lstStyle>
          <a:p>
            <a:r>
              <a:rPr lang="en-US" dirty="0"/>
              <a:t>Click to edit Master title style</a:t>
            </a:r>
          </a:p>
        </p:txBody>
      </p:sp>
      <p:sp>
        <p:nvSpPr>
          <p:cNvPr id="3" name="Vertical Text Placeholder 2">
            <a:extLst>
              <a:ext uri="{FF2B5EF4-FFF2-40B4-BE49-F238E27FC236}">
                <a16:creationId xmlns:a16="http://schemas.microsoft.com/office/drawing/2014/main" id="{DB4097CF-A409-9541-93D2-FB3534FEF5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0FABBB-669B-9247-BF9F-FD9D3BEEFCE2}"/>
              </a:ext>
            </a:extLst>
          </p:cNvPr>
          <p:cNvSpPr>
            <a:spLocks noGrp="1"/>
          </p:cNvSpPr>
          <p:nvPr>
            <p:ph type="dt" sz="half" idx="10"/>
          </p:nvPr>
        </p:nvSpPr>
        <p:spPr>
          <a:xfrm>
            <a:off x="838200" y="6356350"/>
            <a:ext cx="2743200" cy="365125"/>
          </a:xfrm>
          <a:prstGeom prst="rect">
            <a:avLst/>
          </a:prstGeom>
        </p:spPr>
        <p:txBody>
          <a:bodyPr/>
          <a:lstStyle/>
          <a:p>
            <a:fld id="{F5281E77-31BE-46BC-9285-2407B3C83DB4}" type="datetime1">
              <a:rPr lang="en-US" smtClean="0"/>
              <a:t>1/28/2021</a:t>
            </a:fld>
            <a:endParaRPr lang="en-US" dirty="0"/>
          </a:p>
        </p:txBody>
      </p:sp>
      <p:sp>
        <p:nvSpPr>
          <p:cNvPr id="5" name="Footer Placeholder 4">
            <a:extLst>
              <a:ext uri="{FF2B5EF4-FFF2-40B4-BE49-F238E27FC236}">
                <a16:creationId xmlns:a16="http://schemas.microsoft.com/office/drawing/2014/main" id="{2CE87B07-16FF-0E41-A25B-B29D107EF8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315ABC-1877-964C-956A-BF859A7BE796}"/>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395998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C2B8-7EF0-1C45-B497-924140867E5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408858-8D52-5D41-AD49-04992BE6FF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EF5D8-C526-F84A-97E6-F7DFBF558402}"/>
              </a:ext>
            </a:extLst>
          </p:cNvPr>
          <p:cNvSpPr>
            <a:spLocks noGrp="1"/>
          </p:cNvSpPr>
          <p:nvPr>
            <p:ph type="dt" sz="half" idx="10"/>
          </p:nvPr>
        </p:nvSpPr>
        <p:spPr>
          <a:xfrm>
            <a:off x="3809658" y="6459317"/>
            <a:ext cx="990942" cy="365125"/>
          </a:xfrm>
          <a:prstGeom prst="rect">
            <a:avLst/>
          </a:prstGeom>
        </p:spPr>
        <p:txBody>
          <a:bodyPr anchor="ctr"/>
          <a:lstStyle>
            <a:lvl1pPr>
              <a:defRPr sz="1100">
                <a:solidFill>
                  <a:schemeClr val="bg1">
                    <a:lumMod val="75000"/>
                  </a:schemeClr>
                </a:solidFill>
              </a:defRPr>
            </a:lvl1pPr>
          </a:lstStyle>
          <a:p>
            <a:r>
              <a:rPr lang="en-US" dirty="0"/>
              <a:t> </a:t>
            </a:r>
          </a:p>
        </p:txBody>
      </p:sp>
      <p:sp>
        <p:nvSpPr>
          <p:cNvPr id="5" name="Footer Placeholder 4">
            <a:extLst>
              <a:ext uri="{FF2B5EF4-FFF2-40B4-BE49-F238E27FC236}">
                <a16:creationId xmlns:a16="http://schemas.microsoft.com/office/drawing/2014/main" id="{C52CB656-13DF-FF4F-9C28-3BD4A69283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84B4FB-7450-3C4A-85B3-5949DD6F3F0F}"/>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774307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EC02-ED59-1145-BF62-90C4F35FA774}"/>
              </a:ext>
            </a:extLst>
          </p:cNvPr>
          <p:cNvSpPr>
            <a:spLocks noGrp="1"/>
          </p:cNvSpPr>
          <p:nvPr>
            <p:ph type="title"/>
          </p:nvPr>
        </p:nvSpPr>
        <p:spPr>
          <a:xfrm>
            <a:off x="365760" y="1709738"/>
            <a:ext cx="10661926"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4F34C059-FCF9-404B-8C1F-CDECE945BF6D}"/>
              </a:ext>
            </a:extLst>
          </p:cNvPr>
          <p:cNvSpPr>
            <a:spLocks noGrp="1"/>
          </p:cNvSpPr>
          <p:nvPr>
            <p:ph type="body" idx="1"/>
          </p:nvPr>
        </p:nvSpPr>
        <p:spPr>
          <a:xfrm>
            <a:off x="365760" y="4589463"/>
            <a:ext cx="1066192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7E3ACF-6388-DF48-97EC-F41DFCA36B86}"/>
              </a:ext>
            </a:extLst>
          </p:cNvPr>
          <p:cNvSpPr>
            <a:spLocks noGrp="1"/>
          </p:cNvSpPr>
          <p:nvPr>
            <p:ph type="dt" sz="half" idx="10"/>
          </p:nvPr>
        </p:nvSpPr>
        <p:spPr>
          <a:xfrm>
            <a:off x="3604610" y="6459319"/>
            <a:ext cx="2743200" cy="365125"/>
          </a:xfrm>
          <a:prstGeom prst="rect">
            <a:avLst/>
          </a:prstGeom>
        </p:spPr>
        <p:txBody>
          <a:bodyPr/>
          <a:lstStyle>
            <a:lvl1pPr>
              <a:defRPr/>
            </a:lvl1pPr>
          </a:lstStyle>
          <a:p>
            <a:r>
              <a:rPr lang="en-US" dirty="0"/>
              <a:t> </a:t>
            </a:r>
          </a:p>
        </p:txBody>
      </p:sp>
      <p:sp>
        <p:nvSpPr>
          <p:cNvPr id="5" name="Footer Placeholder 4">
            <a:extLst>
              <a:ext uri="{FF2B5EF4-FFF2-40B4-BE49-F238E27FC236}">
                <a16:creationId xmlns:a16="http://schemas.microsoft.com/office/drawing/2014/main" id="{93FC501F-6293-ED47-A2B5-B9B73DEE9589}"/>
              </a:ext>
            </a:extLst>
          </p:cNvPr>
          <p:cNvSpPr>
            <a:spLocks noGrp="1"/>
          </p:cNvSpPr>
          <p:nvPr>
            <p:ph type="ftr" sz="quarter" idx="11"/>
          </p:nvPr>
        </p:nvSpPr>
        <p:spPr>
          <a:xfrm>
            <a:off x="365760" y="6459319"/>
            <a:ext cx="3238850" cy="365125"/>
          </a:xfrm>
        </p:spPr>
        <p:txBody>
          <a:bodyPr/>
          <a:lstStyle/>
          <a:p>
            <a:endParaRPr lang="en-US" dirty="0"/>
          </a:p>
        </p:txBody>
      </p:sp>
      <p:sp>
        <p:nvSpPr>
          <p:cNvPr id="6" name="Slide Number Placeholder 5">
            <a:extLst>
              <a:ext uri="{FF2B5EF4-FFF2-40B4-BE49-F238E27FC236}">
                <a16:creationId xmlns:a16="http://schemas.microsoft.com/office/drawing/2014/main" id="{9329B98C-64D8-8E43-8438-0B9CB3854DA5}"/>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349963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4829-1582-844F-A094-7C5D633B4AD9}"/>
              </a:ext>
            </a:extLst>
          </p:cNvPr>
          <p:cNvSpPr>
            <a:spLocks noGrp="1"/>
          </p:cNvSpPr>
          <p:nvPr>
            <p:ph type="title"/>
          </p:nvPr>
        </p:nvSpPr>
        <p:spPr>
          <a:xfrm>
            <a:off x="365760" y="365125"/>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2F88FF-E43B-1349-83D4-314580BDD968}"/>
              </a:ext>
            </a:extLst>
          </p:cNvPr>
          <p:cNvSpPr>
            <a:spLocks noGrp="1"/>
          </p:cNvSpPr>
          <p:nvPr>
            <p:ph sz="half" idx="1"/>
          </p:nvPr>
        </p:nvSpPr>
        <p:spPr>
          <a:xfrm>
            <a:off x="36576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22B0B1-22C4-774E-AB6A-0A7B0530B2FE}"/>
              </a:ext>
            </a:extLst>
          </p:cNvPr>
          <p:cNvSpPr>
            <a:spLocks noGrp="1"/>
          </p:cNvSpPr>
          <p:nvPr>
            <p:ph sz="half" idx="2"/>
          </p:nvPr>
        </p:nvSpPr>
        <p:spPr>
          <a:xfrm>
            <a:off x="5833296"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506AAD2-FFCE-8D46-B943-32B17B93968F}"/>
              </a:ext>
            </a:extLst>
          </p:cNvPr>
          <p:cNvSpPr>
            <a:spLocks noGrp="1"/>
          </p:cNvSpPr>
          <p:nvPr>
            <p:ph type="dt" sz="half" idx="10"/>
          </p:nvPr>
        </p:nvSpPr>
        <p:spPr>
          <a:xfrm>
            <a:off x="838200" y="6356350"/>
            <a:ext cx="2743200" cy="365125"/>
          </a:xfrm>
          <a:prstGeom prst="rect">
            <a:avLst/>
          </a:prstGeom>
        </p:spPr>
        <p:txBody>
          <a:bodyPr/>
          <a:lstStyle/>
          <a:p>
            <a:fld id="{C8CF3400-AD41-4134-A8F8-01EF1A6C27EB}" type="datetime1">
              <a:rPr lang="en-US" smtClean="0"/>
              <a:t>1/28/2021</a:t>
            </a:fld>
            <a:endParaRPr lang="en-US" dirty="0"/>
          </a:p>
        </p:txBody>
      </p:sp>
      <p:sp>
        <p:nvSpPr>
          <p:cNvPr id="6" name="Footer Placeholder 5">
            <a:extLst>
              <a:ext uri="{FF2B5EF4-FFF2-40B4-BE49-F238E27FC236}">
                <a16:creationId xmlns:a16="http://schemas.microsoft.com/office/drawing/2014/main" id="{F5127B8F-E2BA-D849-AED6-8CA4B805B8BC}"/>
              </a:ext>
            </a:extLst>
          </p:cNvPr>
          <p:cNvSpPr>
            <a:spLocks noGrp="1"/>
          </p:cNvSpPr>
          <p:nvPr>
            <p:ph type="ftr" sz="quarter" idx="11"/>
          </p:nvPr>
        </p:nvSpPr>
        <p:spPr>
          <a:xfrm>
            <a:off x="365760" y="6459319"/>
            <a:ext cx="3238850" cy="365125"/>
          </a:xfrm>
        </p:spPr>
        <p:txBody>
          <a:bodyPr/>
          <a:lstStyle/>
          <a:p>
            <a:endParaRPr lang="en-US" dirty="0"/>
          </a:p>
        </p:txBody>
      </p:sp>
      <p:sp>
        <p:nvSpPr>
          <p:cNvPr id="7" name="Slide Number Placeholder 6">
            <a:extLst>
              <a:ext uri="{FF2B5EF4-FFF2-40B4-BE49-F238E27FC236}">
                <a16:creationId xmlns:a16="http://schemas.microsoft.com/office/drawing/2014/main" id="{47637AB1-9E9A-A046-A999-3C53B473AE6E}"/>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65987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9B45-7836-AB46-9B2B-B5CDBA89E166}"/>
              </a:ext>
            </a:extLst>
          </p:cNvPr>
          <p:cNvSpPr>
            <a:spLocks noGrp="1"/>
          </p:cNvSpPr>
          <p:nvPr>
            <p:ph type="title"/>
          </p:nvPr>
        </p:nvSpPr>
        <p:spPr>
          <a:xfrm>
            <a:off x="365760"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164D947-4FCD-034D-9851-37690B8D7B1D}"/>
              </a:ext>
            </a:extLst>
          </p:cNvPr>
          <p:cNvSpPr>
            <a:spLocks noGrp="1"/>
          </p:cNvSpPr>
          <p:nvPr>
            <p:ph type="body" idx="1"/>
          </p:nvPr>
        </p:nvSpPr>
        <p:spPr>
          <a:xfrm>
            <a:off x="36576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C5D80E8-B8C2-5840-9FD8-EB9BAF2163EE}"/>
              </a:ext>
            </a:extLst>
          </p:cNvPr>
          <p:cNvSpPr>
            <a:spLocks noGrp="1"/>
          </p:cNvSpPr>
          <p:nvPr>
            <p:ph sz="half" idx="2"/>
          </p:nvPr>
        </p:nvSpPr>
        <p:spPr>
          <a:xfrm>
            <a:off x="365760"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FA70F8-9BC9-324B-A2BD-010AC27BBA63}"/>
              </a:ext>
            </a:extLst>
          </p:cNvPr>
          <p:cNvSpPr>
            <a:spLocks noGrp="1"/>
          </p:cNvSpPr>
          <p:nvPr>
            <p:ph type="body" sz="quarter" idx="3"/>
          </p:nvPr>
        </p:nvSpPr>
        <p:spPr>
          <a:xfrm>
            <a:off x="5844498"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AFB3F247-6875-F441-BAA6-1C6CE7575C4E}"/>
              </a:ext>
            </a:extLst>
          </p:cNvPr>
          <p:cNvSpPr>
            <a:spLocks noGrp="1"/>
          </p:cNvSpPr>
          <p:nvPr>
            <p:ph sz="quarter" idx="4"/>
          </p:nvPr>
        </p:nvSpPr>
        <p:spPr>
          <a:xfrm>
            <a:off x="5844498"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AF15EA0-BEC1-AB41-988B-55D37AD0E275}"/>
              </a:ext>
            </a:extLst>
          </p:cNvPr>
          <p:cNvSpPr>
            <a:spLocks noGrp="1"/>
          </p:cNvSpPr>
          <p:nvPr>
            <p:ph type="dt" sz="half" idx="10"/>
          </p:nvPr>
        </p:nvSpPr>
        <p:spPr>
          <a:xfrm>
            <a:off x="838200" y="6356350"/>
            <a:ext cx="2743200" cy="365125"/>
          </a:xfrm>
          <a:prstGeom prst="rect">
            <a:avLst/>
          </a:prstGeom>
        </p:spPr>
        <p:txBody>
          <a:bodyPr/>
          <a:lstStyle/>
          <a:p>
            <a:fld id="{4E38735E-E3FA-4A43-AD7D-9DE135755C70}" type="datetime1">
              <a:rPr lang="en-US" smtClean="0"/>
              <a:t>1/28/2021</a:t>
            </a:fld>
            <a:endParaRPr lang="en-US" dirty="0"/>
          </a:p>
        </p:txBody>
      </p:sp>
      <p:sp>
        <p:nvSpPr>
          <p:cNvPr id="8" name="Footer Placeholder 7">
            <a:extLst>
              <a:ext uri="{FF2B5EF4-FFF2-40B4-BE49-F238E27FC236}">
                <a16:creationId xmlns:a16="http://schemas.microsoft.com/office/drawing/2014/main" id="{22EA0589-DCEC-364C-9022-0CDFE368AAC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4159400-65F0-CE47-8542-4618796EE8AE}"/>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2083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2CBE-EA2E-AF42-9684-369C93E130B5}"/>
              </a:ext>
            </a:extLst>
          </p:cNvPr>
          <p:cNvSpPr>
            <a:spLocks noGrp="1"/>
          </p:cNvSpPr>
          <p:nvPr>
            <p:ph type="title"/>
          </p:nvPr>
        </p:nvSpPr>
        <p:spPr>
          <a:xfrm>
            <a:off x="365760" y="365125"/>
            <a:ext cx="10515600" cy="1325563"/>
          </a:xfrm>
        </p:spPr>
        <p:txBody>
          <a:bodyPr>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0C3B48D5-39D2-D447-B74E-D654178860CD}"/>
              </a:ext>
            </a:extLst>
          </p:cNvPr>
          <p:cNvSpPr>
            <a:spLocks noGrp="1"/>
          </p:cNvSpPr>
          <p:nvPr>
            <p:ph type="dt" sz="half" idx="10"/>
          </p:nvPr>
        </p:nvSpPr>
        <p:spPr>
          <a:xfrm>
            <a:off x="838200" y="6356350"/>
            <a:ext cx="2743200" cy="365125"/>
          </a:xfrm>
          <a:prstGeom prst="rect">
            <a:avLst/>
          </a:prstGeom>
        </p:spPr>
        <p:txBody>
          <a:bodyPr/>
          <a:lstStyle/>
          <a:p>
            <a:fld id="{102995F9-BEC6-4B5B-B6E4-53866CF13B56}" type="datetime1">
              <a:rPr lang="en-US" smtClean="0"/>
              <a:t>1/28/2021</a:t>
            </a:fld>
            <a:endParaRPr lang="en-US" dirty="0"/>
          </a:p>
        </p:txBody>
      </p:sp>
      <p:sp>
        <p:nvSpPr>
          <p:cNvPr id="4" name="Footer Placeholder 3">
            <a:extLst>
              <a:ext uri="{FF2B5EF4-FFF2-40B4-BE49-F238E27FC236}">
                <a16:creationId xmlns:a16="http://schemas.microsoft.com/office/drawing/2014/main" id="{2A2C4723-D469-9C45-854F-26F4A42B24E3}"/>
              </a:ext>
            </a:extLst>
          </p:cNvPr>
          <p:cNvSpPr>
            <a:spLocks noGrp="1"/>
          </p:cNvSpPr>
          <p:nvPr>
            <p:ph type="ftr" sz="quarter" idx="11"/>
          </p:nvPr>
        </p:nvSpPr>
        <p:spPr>
          <a:xfrm>
            <a:off x="448141" y="6459319"/>
            <a:ext cx="3238850" cy="365125"/>
          </a:xfrm>
        </p:spPr>
        <p:txBody>
          <a:bodyPr/>
          <a:lstStyle/>
          <a:p>
            <a:endParaRPr lang="en-US" dirty="0"/>
          </a:p>
        </p:txBody>
      </p:sp>
      <p:sp>
        <p:nvSpPr>
          <p:cNvPr id="5" name="Slide Number Placeholder 4">
            <a:extLst>
              <a:ext uri="{FF2B5EF4-FFF2-40B4-BE49-F238E27FC236}">
                <a16:creationId xmlns:a16="http://schemas.microsoft.com/office/drawing/2014/main" id="{9FE8DEC3-CD29-4146-BCA7-E02730775972}"/>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424180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C9676F-940C-5F4B-BB59-6AB33450B11F}"/>
              </a:ext>
            </a:extLst>
          </p:cNvPr>
          <p:cNvSpPr>
            <a:spLocks noGrp="1"/>
          </p:cNvSpPr>
          <p:nvPr>
            <p:ph type="dt" sz="half" idx="10"/>
          </p:nvPr>
        </p:nvSpPr>
        <p:spPr>
          <a:xfrm>
            <a:off x="838200" y="6356350"/>
            <a:ext cx="2743200" cy="365125"/>
          </a:xfrm>
          <a:prstGeom prst="rect">
            <a:avLst/>
          </a:prstGeom>
        </p:spPr>
        <p:txBody>
          <a:bodyPr/>
          <a:lstStyle/>
          <a:p>
            <a:fld id="{B1B57C9E-DB00-457F-907D-9FCD790728F8}" type="datetime1">
              <a:rPr lang="en-US" smtClean="0"/>
              <a:t>1/28/2021</a:t>
            </a:fld>
            <a:endParaRPr lang="en-US" dirty="0"/>
          </a:p>
        </p:txBody>
      </p:sp>
      <p:sp>
        <p:nvSpPr>
          <p:cNvPr id="3" name="Footer Placeholder 2">
            <a:extLst>
              <a:ext uri="{FF2B5EF4-FFF2-40B4-BE49-F238E27FC236}">
                <a16:creationId xmlns:a16="http://schemas.microsoft.com/office/drawing/2014/main" id="{75CA0212-FAF2-2446-8851-70B1EB03908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674F842-346C-3447-B99D-5315A458575F}"/>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25814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EF0332-E106-EC4E-AD34-FA506A7B9FC5}"/>
              </a:ext>
            </a:extLst>
          </p:cNvPr>
          <p:cNvPicPr>
            <a:picLocks noChangeAspect="1"/>
          </p:cNvPicPr>
          <p:nvPr userDrawn="1"/>
        </p:nvPicPr>
        <p:blipFill>
          <a:blip r:embed="rId2"/>
          <a:stretch>
            <a:fillRect/>
          </a:stretch>
        </p:blipFill>
        <p:spPr>
          <a:xfrm>
            <a:off x="0" y="-14833"/>
            <a:ext cx="12192000" cy="6861048"/>
          </a:xfrm>
          <a:prstGeom prst="rect">
            <a:avLst/>
          </a:prstGeom>
        </p:spPr>
      </p:pic>
      <p:sp>
        <p:nvSpPr>
          <p:cNvPr id="2" name="Title 1">
            <a:extLst>
              <a:ext uri="{FF2B5EF4-FFF2-40B4-BE49-F238E27FC236}">
                <a16:creationId xmlns:a16="http://schemas.microsoft.com/office/drawing/2014/main" id="{7F7C46B3-561D-D848-BDC7-5C2A1963989F}"/>
              </a:ext>
            </a:extLst>
          </p:cNvPr>
          <p:cNvSpPr>
            <a:spLocks noGrp="1"/>
          </p:cNvSpPr>
          <p:nvPr>
            <p:ph type="title"/>
          </p:nvPr>
        </p:nvSpPr>
        <p:spPr>
          <a:xfrm>
            <a:off x="512086" y="536575"/>
            <a:ext cx="10515600" cy="1325563"/>
          </a:xfrm>
        </p:spPr>
        <p:txBody>
          <a:bodyPr/>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1EA45A6-1F33-484C-A019-D82FC7292CE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434AC7B9-52C9-8A4F-93BA-28570EE7E086}"/>
              </a:ext>
            </a:extLst>
          </p:cNvPr>
          <p:cNvSpPr>
            <a:spLocks noGrp="1"/>
          </p:cNvSpPr>
          <p:nvPr>
            <p:ph type="sldNum" sz="quarter" idx="11"/>
          </p:nvPr>
        </p:nvSpPr>
        <p:spPr/>
        <p:txBody>
          <a:bodyPr/>
          <a:lstStyle/>
          <a:p>
            <a:fld id="{D88CF878-307F-4C44-A2A0-DCC7DF4C1915}" type="slidenum">
              <a:rPr lang="en-US" smtClean="0"/>
              <a:pPr/>
              <a:t>‹#›</a:t>
            </a:fld>
            <a:endParaRPr lang="en-US" dirty="0"/>
          </a:p>
        </p:txBody>
      </p:sp>
    </p:spTree>
    <p:extLst>
      <p:ext uri="{BB962C8B-B14F-4D97-AF65-F5344CB8AC3E}">
        <p14:creationId xmlns:p14="http://schemas.microsoft.com/office/powerpoint/2010/main" val="127381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F09F-8DC7-D944-9996-35BA9251ED5D}"/>
              </a:ext>
            </a:extLst>
          </p:cNvPr>
          <p:cNvSpPr>
            <a:spLocks noGrp="1"/>
          </p:cNvSpPr>
          <p:nvPr>
            <p:ph type="title"/>
          </p:nvPr>
        </p:nvSpPr>
        <p:spPr>
          <a:xfrm>
            <a:off x="365760"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8A5BB5A2-306F-BC4E-8BC2-31C6911D12C3}"/>
              </a:ext>
            </a:extLst>
          </p:cNvPr>
          <p:cNvSpPr>
            <a:spLocks noGrp="1"/>
          </p:cNvSpPr>
          <p:nvPr>
            <p:ph idx="1"/>
          </p:nvPr>
        </p:nvSpPr>
        <p:spPr>
          <a:xfrm>
            <a:off x="4597578" y="987425"/>
            <a:ext cx="5902036"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41E3010-0773-2B41-844B-66608495EAC6}"/>
              </a:ext>
            </a:extLst>
          </p:cNvPr>
          <p:cNvSpPr>
            <a:spLocks noGrp="1"/>
          </p:cNvSpPr>
          <p:nvPr>
            <p:ph type="body" sz="half" idx="2"/>
          </p:nvPr>
        </p:nvSpPr>
        <p:spPr>
          <a:xfrm>
            <a:off x="36576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9B96FF-F701-DD44-BC05-9A753F49A97E}"/>
              </a:ext>
            </a:extLst>
          </p:cNvPr>
          <p:cNvSpPr>
            <a:spLocks noGrp="1"/>
          </p:cNvSpPr>
          <p:nvPr>
            <p:ph type="dt" sz="half" idx="10"/>
          </p:nvPr>
        </p:nvSpPr>
        <p:spPr>
          <a:xfrm>
            <a:off x="838200" y="6356350"/>
            <a:ext cx="2743200" cy="365125"/>
          </a:xfrm>
          <a:prstGeom prst="rect">
            <a:avLst/>
          </a:prstGeom>
        </p:spPr>
        <p:txBody>
          <a:bodyPr/>
          <a:lstStyle/>
          <a:p>
            <a:fld id="{D6A94D88-CBD9-4299-94AC-8EA56E36ADC3}" type="datetime1">
              <a:rPr lang="en-US" smtClean="0"/>
              <a:t>1/28/2021</a:t>
            </a:fld>
            <a:endParaRPr lang="en-US" dirty="0"/>
          </a:p>
        </p:txBody>
      </p:sp>
      <p:sp>
        <p:nvSpPr>
          <p:cNvPr id="6" name="Footer Placeholder 5">
            <a:extLst>
              <a:ext uri="{FF2B5EF4-FFF2-40B4-BE49-F238E27FC236}">
                <a16:creationId xmlns:a16="http://schemas.microsoft.com/office/drawing/2014/main" id="{B337092C-EB11-9344-A342-AC3AC91C2B8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DB8150-1B2E-6F4A-BD70-8B206119CDC3}"/>
              </a:ext>
            </a:extLst>
          </p:cNvPr>
          <p:cNvSpPr>
            <a:spLocks noGrp="1"/>
          </p:cNvSpPr>
          <p:nvPr>
            <p:ph type="sldNum" sz="quarter" idx="12"/>
          </p:nvPr>
        </p:nvSpPr>
        <p:spPr/>
        <p:txBody>
          <a:bodyPr/>
          <a:lstStyle/>
          <a:p>
            <a:fld id="{D88CF878-307F-4C44-A2A0-DCC7DF4C1915}" type="slidenum">
              <a:rPr lang="en-US" smtClean="0"/>
              <a:t>‹#›</a:t>
            </a:fld>
            <a:endParaRPr lang="en-US" dirty="0"/>
          </a:p>
        </p:txBody>
      </p:sp>
    </p:spTree>
    <p:extLst>
      <p:ext uri="{BB962C8B-B14F-4D97-AF65-F5344CB8AC3E}">
        <p14:creationId xmlns:p14="http://schemas.microsoft.com/office/powerpoint/2010/main" val="389098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A3B6E2-13E1-3641-A2FB-C2089BB46594}"/>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33557"/>
            <a:ext cx="12192000" cy="6858000"/>
          </a:xfrm>
          <a:prstGeom prst="rect">
            <a:avLst/>
          </a:prstGeom>
        </p:spPr>
      </p:pic>
      <p:sp>
        <p:nvSpPr>
          <p:cNvPr id="2" name="Title Placeholder 1">
            <a:extLst>
              <a:ext uri="{FF2B5EF4-FFF2-40B4-BE49-F238E27FC236}">
                <a16:creationId xmlns:a16="http://schemas.microsoft.com/office/drawing/2014/main" id="{A9DECE0C-40B6-EF4E-B1D0-677FBFC935EF}"/>
              </a:ext>
            </a:extLst>
          </p:cNvPr>
          <p:cNvSpPr>
            <a:spLocks noGrp="1"/>
          </p:cNvSpPr>
          <p:nvPr>
            <p:ph type="title"/>
          </p:nvPr>
        </p:nvSpPr>
        <p:spPr>
          <a:xfrm>
            <a:off x="512086" y="365125"/>
            <a:ext cx="10515600" cy="1325563"/>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C608E7B8-2249-6F46-9A01-D993B6D0E840}"/>
              </a:ext>
            </a:extLst>
          </p:cNvPr>
          <p:cNvSpPr>
            <a:spLocks noGrp="1"/>
          </p:cNvSpPr>
          <p:nvPr>
            <p:ph type="body" idx="1"/>
          </p:nvPr>
        </p:nvSpPr>
        <p:spPr>
          <a:xfrm>
            <a:off x="512086"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B4AF753-C97C-A44E-B4BF-38E5C3C8D64D}"/>
              </a:ext>
            </a:extLst>
          </p:cNvPr>
          <p:cNvSpPr>
            <a:spLocks noGrp="1"/>
          </p:cNvSpPr>
          <p:nvPr>
            <p:ph type="ftr" sz="quarter" idx="3"/>
          </p:nvPr>
        </p:nvSpPr>
        <p:spPr>
          <a:xfrm>
            <a:off x="512086" y="6459319"/>
            <a:ext cx="3238850" cy="365125"/>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08EA50E2-92BA-464B-83CE-91DC5C1FA45C}"/>
              </a:ext>
            </a:extLst>
          </p:cNvPr>
          <p:cNvSpPr>
            <a:spLocks noGrp="1"/>
          </p:cNvSpPr>
          <p:nvPr>
            <p:ph type="sldNum" sz="quarter" idx="4"/>
          </p:nvPr>
        </p:nvSpPr>
        <p:spPr>
          <a:xfrm>
            <a:off x="9354781" y="6459318"/>
            <a:ext cx="1672905"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88CF878-307F-4C44-A2A0-DCC7DF4C1915}" type="slidenum">
              <a:rPr lang="en-US" smtClean="0"/>
              <a:pPr/>
              <a:t>‹#›</a:t>
            </a:fld>
            <a:endParaRPr lang="en-US" dirty="0"/>
          </a:p>
        </p:txBody>
      </p:sp>
    </p:spTree>
    <p:extLst>
      <p:ext uri="{BB962C8B-B14F-4D97-AF65-F5344CB8AC3E}">
        <p14:creationId xmlns:p14="http://schemas.microsoft.com/office/powerpoint/2010/main" val="2428314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600" b="1" i="0" kern="1200">
          <a:solidFill>
            <a:schemeClr val="accent5">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collab.openei.org/67/water-tap3/mode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2.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B8D2-20ED-1740-B714-106E84DCB3B2}"/>
              </a:ext>
            </a:extLst>
          </p:cNvPr>
          <p:cNvSpPr>
            <a:spLocks noGrp="1"/>
          </p:cNvSpPr>
          <p:nvPr>
            <p:ph type="title"/>
          </p:nvPr>
        </p:nvSpPr>
        <p:spPr>
          <a:xfrm>
            <a:off x="373965" y="299811"/>
            <a:ext cx="10515600" cy="1325563"/>
          </a:xfrm>
        </p:spPr>
        <p:txBody>
          <a:bodyPr/>
          <a:lstStyle/>
          <a:p>
            <a:r>
              <a:rPr lang="en-US" dirty="0">
                <a:latin typeface="+mn-lt"/>
              </a:rPr>
              <a:t>NAWI Topic Areas and Structure</a:t>
            </a:r>
          </a:p>
        </p:txBody>
      </p:sp>
      <p:pic>
        <p:nvPicPr>
          <p:cNvPr id="4" name="Picture 3">
            <a:extLst>
              <a:ext uri="{FF2B5EF4-FFF2-40B4-BE49-F238E27FC236}">
                <a16:creationId xmlns:a16="http://schemas.microsoft.com/office/drawing/2014/main" id="{045B5C5C-41E4-CE47-B7A0-2EE32944C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484" y="1811264"/>
            <a:ext cx="9214563" cy="4648054"/>
          </a:xfrm>
          <a:prstGeom prst="rect">
            <a:avLst/>
          </a:prstGeom>
        </p:spPr>
      </p:pic>
      <p:pic>
        <p:nvPicPr>
          <p:cNvPr id="6" name="Picture 5">
            <a:extLst>
              <a:ext uri="{FF2B5EF4-FFF2-40B4-BE49-F238E27FC236}">
                <a16:creationId xmlns:a16="http://schemas.microsoft.com/office/drawing/2014/main" id="{886E8682-7A00-DD49-82C4-AB4506462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484" y="1811264"/>
            <a:ext cx="9214563" cy="4648054"/>
          </a:xfrm>
          <a:prstGeom prst="rect">
            <a:avLst/>
          </a:prstGeom>
        </p:spPr>
      </p:pic>
      <p:pic>
        <p:nvPicPr>
          <p:cNvPr id="8" name="Picture 7">
            <a:extLst>
              <a:ext uri="{FF2B5EF4-FFF2-40B4-BE49-F238E27FC236}">
                <a16:creationId xmlns:a16="http://schemas.microsoft.com/office/drawing/2014/main" id="{D3FCD0C8-2C4B-4C46-BC8A-09D741C0FF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484" y="1811264"/>
            <a:ext cx="9214563" cy="4648054"/>
          </a:xfrm>
          <a:prstGeom prst="rect">
            <a:avLst/>
          </a:prstGeom>
        </p:spPr>
      </p:pic>
      <p:sp>
        <p:nvSpPr>
          <p:cNvPr id="3" name="Slide Number Placeholder 2"/>
          <p:cNvSpPr>
            <a:spLocks noGrp="1"/>
          </p:cNvSpPr>
          <p:nvPr>
            <p:ph type="sldNum" sz="quarter" idx="12"/>
          </p:nvPr>
        </p:nvSpPr>
        <p:spPr/>
        <p:txBody>
          <a:bodyPr/>
          <a:lstStyle/>
          <a:p>
            <a:fld id="{D88CF878-307F-4C44-A2A0-DCC7DF4C1915}" type="slidenum">
              <a:rPr lang="en-US" smtClean="0"/>
              <a:t>1</a:t>
            </a:fld>
            <a:endParaRPr lang="en-US" dirty="0"/>
          </a:p>
        </p:txBody>
      </p:sp>
    </p:spTree>
    <p:custDataLst>
      <p:tags r:id="rId1"/>
    </p:custDataLst>
    <p:extLst>
      <p:ext uri="{BB962C8B-B14F-4D97-AF65-F5344CB8AC3E}">
        <p14:creationId xmlns:p14="http://schemas.microsoft.com/office/powerpoint/2010/main" val="30267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5FD5553-F28A-4008-8725-057C10179ADC}"/>
              </a:ext>
            </a:extLst>
          </p:cNvPr>
          <p:cNvPicPr>
            <a:picLocks noChangeAspect="1"/>
          </p:cNvPicPr>
          <p:nvPr/>
        </p:nvPicPr>
        <p:blipFill rotWithShape="1">
          <a:blip r:embed="rId3"/>
          <a:srcRect r="8505" b="2428"/>
          <a:stretch/>
        </p:blipFill>
        <p:spPr>
          <a:xfrm>
            <a:off x="5360151" y="2676525"/>
            <a:ext cx="6164418" cy="3289147"/>
          </a:xfrm>
          <a:prstGeom prst="rect">
            <a:avLst/>
          </a:prstGeom>
        </p:spPr>
      </p:pic>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Water-TAP</a:t>
            </a:r>
            <a:r>
              <a:rPr lang="en-US" sz="4000" baseline="30000" dirty="0"/>
              <a:t>3 </a:t>
            </a:r>
            <a:r>
              <a:rPr lang="en-US" sz="4000" dirty="0"/>
              <a:t>Vision and Year-1 Goals</a:t>
            </a:r>
            <a:endParaRPr lang="en-US" b="0" dirty="0"/>
          </a:p>
        </p:txBody>
      </p:sp>
      <p:sp>
        <p:nvSpPr>
          <p:cNvPr id="2" name="Rectangle 1">
            <a:extLst>
              <a:ext uri="{FF2B5EF4-FFF2-40B4-BE49-F238E27FC236}">
                <a16:creationId xmlns:a16="http://schemas.microsoft.com/office/drawing/2014/main" id="{2434BDCA-301D-4ED0-A475-695B39F51A67}"/>
              </a:ext>
            </a:extLst>
          </p:cNvPr>
          <p:cNvSpPr/>
          <p:nvPr/>
        </p:nvSpPr>
        <p:spPr>
          <a:xfrm>
            <a:off x="346598" y="964226"/>
            <a:ext cx="11580244" cy="1354217"/>
          </a:xfrm>
          <a:prstGeom prst="rect">
            <a:avLst/>
          </a:prstGeom>
        </p:spPr>
        <p:txBody>
          <a:bodyPr wrap="square">
            <a:spAutoFit/>
          </a:bodyPr>
          <a:lstStyle/>
          <a:p>
            <a:pPr>
              <a:spcBef>
                <a:spcPts val="1200"/>
              </a:spcBef>
            </a:pPr>
            <a:r>
              <a:rPr lang="en-US" sz="2400" b="1" dirty="0">
                <a:latin typeface="Calibri" panose="020F0502020204030204" pitchFamily="34" charset="0"/>
                <a:ea typeface="Times New Roman" panose="02020603050405020304" pitchFamily="18" charset="0"/>
                <a:cs typeface="Calibri" panose="020F0502020204030204" pitchFamily="34" charset="0"/>
              </a:rPr>
              <a:t>Objective: </a:t>
            </a:r>
            <a:r>
              <a:rPr lang="en-US" sz="2400" dirty="0">
                <a:latin typeface="Calibri" panose="020F0502020204030204" pitchFamily="34" charset="0"/>
                <a:ea typeface="Times New Roman" panose="02020603050405020304" pitchFamily="18" charset="0"/>
                <a:cs typeface="Calibri" panose="020F0502020204030204" pitchFamily="34" charset="0"/>
              </a:rPr>
              <a:t>Develop the Water-TAP</a:t>
            </a:r>
            <a:r>
              <a:rPr lang="en-US" sz="2400" baseline="30000" dirty="0">
                <a:latin typeface="Calibri" panose="020F0502020204030204" pitchFamily="34" charset="0"/>
                <a:ea typeface="Times New Roman" panose="02020603050405020304" pitchFamily="18" charset="0"/>
                <a:cs typeface="Calibri" panose="020F0502020204030204" pitchFamily="34" charset="0"/>
              </a:rPr>
              <a:t>3</a:t>
            </a:r>
            <a:r>
              <a:rPr lang="en-US" sz="2400" dirty="0">
                <a:latin typeface="Calibri" panose="020F0502020204030204" pitchFamily="34" charset="0"/>
                <a:ea typeface="Times New Roman" panose="02020603050405020304" pitchFamily="18" charset="0"/>
                <a:cs typeface="Calibri" panose="020F0502020204030204" pitchFamily="34" charset="0"/>
              </a:rPr>
              <a:t> architecture and analytical framework for modeling NAWI pathways and quantifying Pipe-Parity metrics and uncertainties. </a:t>
            </a:r>
            <a:endParaRPr lang="en-US" sz="2400" dirty="0">
              <a:latin typeface="Calibri" panose="020F0502020204030204" pitchFamily="34" charset="0"/>
              <a:cs typeface="Calibri" panose="020F0502020204030204" pitchFamily="34" charset="0"/>
            </a:endParaRPr>
          </a:p>
          <a:p>
            <a:pPr marL="274320" indent="-274320">
              <a:spcBef>
                <a:spcPts val="1200"/>
              </a:spcBef>
              <a:buFont typeface="Arial" panose="020B0604020202020204" pitchFamily="34" charset="0"/>
              <a:buChar char="•"/>
            </a:pPr>
            <a:r>
              <a:rPr lang="en-US" sz="2400" b="1" dirty="0">
                <a:solidFill>
                  <a:srgbClr val="0000FF"/>
                </a:solidFill>
                <a:latin typeface="Calibri" panose="020F0502020204030204" pitchFamily="34" charset="0"/>
                <a:cs typeface="Calibri" panose="020F0502020204030204" pitchFamily="34" charset="0"/>
              </a:rPr>
              <a:t>Water-TAP</a:t>
            </a:r>
            <a:r>
              <a:rPr lang="en-US" sz="2400" b="1" baseline="30000" dirty="0">
                <a:solidFill>
                  <a:srgbClr val="0000FF"/>
                </a:solidFill>
                <a:latin typeface="Calibri" panose="020F0502020204030204" pitchFamily="34" charset="0"/>
                <a:cs typeface="Calibri" panose="020F0502020204030204" pitchFamily="34" charset="0"/>
              </a:rPr>
              <a:t>3</a:t>
            </a:r>
            <a:r>
              <a:rPr lang="en-US" sz="2400" b="1" dirty="0">
                <a:solidFill>
                  <a:srgbClr val="0000FF"/>
                </a:solidFill>
                <a:latin typeface="Calibri" panose="020F0502020204030204" pitchFamily="34" charset="0"/>
                <a:cs typeface="Calibri" panose="020F0502020204030204" pitchFamily="34" charset="0"/>
              </a:rPr>
              <a:t>-Excel</a:t>
            </a:r>
            <a:r>
              <a:rPr lang="en-US" sz="2400" dirty="0">
                <a:solidFill>
                  <a:srgbClr val="0000FF"/>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designed for </a:t>
            </a:r>
            <a:r>
              <a:rPr lang="en-US" sz="2400" b="1" dirty="0">
                <a:solidFill>
                  <a:srgbClr val="FF0000"/>
                </a:solidFill>
                <a:latin typeface="Calibri" panose="020F0502020204030204" pitchFamily="34" charset="0"/>
                <a:cs typeface="Calibri" panose="020F0502020204030204" pitchFamily="34" charset="0"/>
              </a:rPr>
              <a:t>Proof-of-Concept</a:t>
            </a:r>
            <a:r>
              <a:rPr lang="en-US" sz="2400" dirty="0">
                <a:solidFill>
                  <a:srgbClr val="FF000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 Baseline and Roadmapping analysis.</a:t>
            </a:r>
          </a:p>
        </p:txBody>
      </p:sp>
      <p:sp>
        <p:nvSpPr>
          <p:cNvPr id="32" name="Rectangle 31">
            <a:extLst>
              <a:ext uri="{FF2B5EF4-FFF2-40B4-BE49-F238E27FC236}">
                <a16:creationId xmlns:a16="http://schemas.microsoft.com/office/drawing/2014/main" id="{35A8D13A-02A7-4D50-8F48-A4C6E28DCEE1}"/>
              </a:ext>
            </a:extLst>
          </p:cNvPr>
          <p:cNvSpPr/>
          <p:nvPr/>
        </p:nvSpPr>
        <p:spPr>
          <a:xfrm>
            <a:off x="335446" y="2273267"/>
            <a:ext cx="5465342" cy="3785652"/>
          </a:xfrm>
          <a:prstGeom prst="rect">
            <a:avLst/>
          </a:prstGeom>
        </p:spPr>
        <p:txBody>
          <a:bodyPr wrap="square">
            <a:spAutoFit/>
          </a:bodyPr>
          <a:lstStyle/>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Perform collaborative work with NAWI teams on framework and adding process basis data.</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Compare process technologies on basis of cost, process efficiency, env/social impact, water intensity, etc.</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Create user-defined processes to assess technology advancements. </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Perform sensitivity analysis and quantity uncertainty of results.</a:t>
            </a:r>
          </a:p>
          <a:p>
            <a:pPr marL="548640" lvl="1" indent="-274320">
              <a:spcBef>
                <a:spcPts val="500"/>
              </a:spcBef>
              <a:buFont typeface="Courier New" panose="02070309020205020404" pitchFamily="49" charset="0"/>
              <a:buChar char="o"/>
            </a:pPr>
            <a:r>
              <a:rPr lang="en-US" sz="2000" b="1" dirty="0">
                <a:solidFill>
                  <a:srgbClr val="FF0000"/>
                </a:solidFill>
                <a:latin typeface="Calibri" panose="020F0502020204030204" pitchFamily="34" charset="0"/>
                <a:cs typeface="Calibri" panose="020F0502020204030204" pitchFamily="34" charset="0"/>
              </a:rPr>
              <a:t>Identify essential use cases and limitations to inform Python development. </a:t>
            </a:r>
          </a:p>
        </p:txBody>
      </p:sp>
      <p:sp>
        <p:nvSpPr>
          <p:cNvPr id="33" name="Rectangle 32">
            <a:extLst>
              <a:ext uri="{FF2B5EF4-FFF2-40B4-BE49-F238E27FC236}">
                <a16:creationId xmlns:a16="http://schemas.microsoft.com/office/drawing/2014/main" id="{7C095BCD-D4C9-42B8-A330-5D3591EFC284}"/>
              </a:ext>
            </a:extLst>
          </p:cNvPr>
          <p:cNvSpPr/>
          <p:nvPr/>
        </p:nvSpPr>
        <p:spPr>
          <a:xfrm>
            <a:off x="346597" y="5925822"/>
            <a:ext cx="11345076" cy="477054"/>
          </a:xfrm>
          <a:prstGeom prst="rect">
            <a:avLst/>
          </a:prstGeom>
        </p:spPr>
        <p:txBody>
          <a:bodyPr wrap="square">
            <a:spAutoFit/>
          </a:bodyPr>
          <a:lstStyle/>
          <a:p>
            <a:pPr marL="274320" indent="-274320">
              <a:spcBef>
                <a:spcPts val="6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Initial </a:t>
            </a:r>
            <a:r>
              <a:rPr lang="en-US" sz="2400" b="1" dirty="0">
                <a:solidFill>
                  <a:srgbClr val="0000FF"/>
                </a:solidFill>
                <a:latin typeface="Calibri" panose="020F0502020204030204" pitchFamily="34" charset="0"/>
                <a:cs typeface="Calibri" panose="020F0502020204030204" pitchFamily="34" charset="0"/>
              </a:rPr>
              <a:t>Water-TAP</a:t>
            </a:r>
            <a:r>
              <a:rPr lang="en-US" sz="2400" b="1" baseline="30000" dirty="0">
                <a:solidFill>
                  <a:srgbClr val="0000FF"/>
                </a:solidFill>
                <a:latin typeface="Calibri" panose="020F0502020204030204" pitchFamily="34" charset="0"/>
                <a:cs typeface="Calibri" panose="020F0502020204030204" pitchFamily="34" charset="0"/>
              </a:rPr>
              <a:t>3</a:t>
            </a:r>
            <a:r>
              <a:rPr lang="en-US" sz="2400" b="1" dirty="0">
                <a:solidFill>
                  <a:srgbClr val="0000FF"/>
                </a:solidFill>
                <a:latin typeface="Calibri" panose="020F0502020204030204" pitchFamily="34" charset="0"/>
                <a:cs typeface="Calibri" panose="020F0502020204030204" pitchFamily="34" charset="0"/>
              </a:rPr>
              <a:t>-Python</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will be integrated with public user interface</a:t>
            </a:r>
          </a:p>
        </p:txBody>
      </p:sp>
      <p:sp>
        <p:nvSpPr>
          <p:cNvPr id="4" name="Rectangle 3">
            <a:extLst>
              <a:ext uri="{FF2B5EF4-FFF2-40B4-BE49-F238E27FC236}">
                <a16:creationId xmlns:a16="http://schemas.microsoft.com/office/drawing/2014/main" id="{61E9AF18-87D9-49D1-B3C9-CDC1F7D188B5}"/>
              </a:ext>
            </a:extLst>
          </p:cNvPr>
          <p:cNvSpPr/>
          <p:nvPr/>
        </p:nvSpPr>
        <p:spPr>
          <a:xfrm>
            <a:off x="5686454" y="2398494"/>
            <a:ext cx="5809539" cy="353943"/>
          </a:xfrm>
          <a:prstGeom prst="rect">
            <a:avLst/>
          </a:prstGeom>
        </p:spPr>
        <p:txBody>
          <a:bodyPr wrap="none">
            <a:spAutoFit/>
          </a:bodyPr>
          <a:lstStyle/>
          <a:p>
            <a:r>
              <a:rPr lang="en-US" sz="1700" b="1" dirty="0">
                <a:solidFill>
                  <a:srgbClr val="0000FF"/>
                </a:solidFill>
              </a:rPr>
              <a:t>Water</a:t>
            </a:r>
            <a:r>
              <a:rPr lang="en-US" sz="1700" dirty="0">
                <a:solidFill>
                  <a:srgbClr val="0000FF"/>
                </a:solidFill>
              </a:rPr>
              <a:t> </a:t>
            </a:r>
            <a:r>
              <a:rPr lang="en-US" sz="1700" b="1" dirty="0">
                <a:solidFill>
                  <a:srgbClr val="0000FF"/>
                </a:solidFill>
              </a:rPr>
              <a:t>T</a:t>
            </a:r>
            <a:r>
              <a:rPr lang="en-US" sz="1700" dirty="0">
                <a:solidFill>
                  <a:srgbClr val="0000FF"/>
                </a:solidFill>
              </a:rPr>
              <a:t>echnoeconomic </a:t>
            </a:r>
            <a:r>
              <a:rPr lang="en-US" sz="1700" b="1" dirty="0">
                <a:solidFill>
                  <a:srgbClr val="0000FF"/>
                </a:solidFill>
              </a:rPr>
              <a:t>A</a:t>
            </a:r>
            <a:r>
              <a:rPr lang="en-US" sz="1700" dirty="0">
                <a:solidFill>
                  <a:srgbClr val="0000FF"/>
                </a:solidFill>
              </a:rPr>
              <a:t>nalysis and </a:t>
            </a:r>
            <a:r>
              <a:rPr lang="en-US" sz="1700" b="1" dirty="0">
                <a:solidFill>
                  <a:srgbClr val="0000FF"/>
                </a:solidFill>
              </a:rPr>
              <a:t>P</a:t>
            </a:r>
            <a:r>
              <a:rPr lang="en-US" sz="1700" dirty="0">
                <a:solidFill>
                  <a:srgbClr val="0000FF"/>
                </a:solidFill>
              </a:rPr>
              <a:t>ipe </a:t>
            </a:r>
            <a:r>
              <a:rPr lang="en-US" sz="1700" b="1" dirty="0">
                <a:solidFill>
                  <a:srgbClr val="0000FF"/>
                </a:solidFill>
              </a:rPr>
              <a:t>P</a:t>
            </a:r>
            <a:r>
              <a:rPr lang="en-US" sz="1700" dirty="0">
                <a:solidFill>
                  <a:srgbClr val="0000FF"/>
                </a:solidFill>
              </a:rPr>
              <a:t>arity </a:t>
            </a:r>
            <a:r>
              <a:rPr lang="en-US" sz="1700" b="1" dirty="0">
                <a:solidFill>
                  <a:srgbClr val="0000FF"/>
                </a:solidFill>
              </a:rPr>
              <a:t>P</a:t>
            </a:r>
            <a:r>
              <a:rPr lang="en-US" sz="1700" dirty="0">
                <a:solidFill>
                  <a:srgbClr val="0000FF"/>
                </a:solidFill>
              </a:rPr>
              <a:t>latform</a:t>
            </a:r>
          </a:p>
        </p:txBody>
      </p:sp>
      <p:sp>
        <p:nvSpPr>
          <p:cNvPr id="3" name="TextBox 2">
            <a:extLst>
              <a:ext uri="{FF2B5EF4-FFF2-40B4-BE49-F238E27FC236}">
                <a16:creationId xmlns:a16="http://schemas.microsoft.com/office/drawing/2014/main" id="{33AA4768-DDE9-4BF2-931A-897CEC071521}"/>
              </a:ext>
            </a:extLst>
          </p:cNvPr>
          <p:cNvSpPr txBox="1"/>
          <p:nvPr/>
        </p:nvSpPr>
        <p:spPr>
          <a:xfrm>
            <a:off x="6810097" y="5087324"/>
            <a:ext cx="1619250" cy="461665"/>
          </a:xfrm>
          <a:prstGeom prst="rect">
            <a:avLst/>
          </a:prstGeom>
          <a:noFill/>
        </p:spPr>
        <p:txBody>
          <a:bodyPr wrap="square" rtlCol="0">
            <a:spAutoFit/>
          </a:bodyPr>
          <a:lstStyle/>
          <a:p>
            <a:r>
              <a:rPr lang="en-US" sz="2400" b="1" i="1" dirty="0"/>
              <a:t>Vision</a:t>
            </a:r>
          </a:p>
        </p:txBody>
      </p:sp>
    </p:spTree>
    <p:extLst>
      <p:ext uri="{BB962C8B-B14F-4D97-AF65-F5344CB8AC3E}">
        <p14:creationId xmlns:p14="http://schemas.microsoft.com/office/powerpoint/2010/main" val="4023336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9A993CF4-0102-4471-A445-AC365309B018}"/>
              </a:ext>
            </a:extLst>
          </p:cNvPr>
          <p:cNvPicPr>
            <a:picLocks noChangeAspect="1"/>
          </p:cNvPicPr>
          <p:nvPr/>
        </p:nvPicPr>
        <p:blipFill>
          <a:blip r:embed="rId3"/>
          <a:stretch>
            <a:fillRect/>
          </a:stretch>
        </p:blipFill>
        <p:spPr>
          <a:xfrm>
            <a:off x="5400704" y="2685762"/>
            <a:ext cx="6094577" cy="3256522"/>
          </a:xfrm>
          <a:prstGeom prst="rect">
            <a:avLst/>
          </a:prstGeom>
        </p:spPr>
      </p:pic>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Water-TAP</a:t>
            </a:r>
            <a:r>
              <a:rPr lang="en-US" sz="4000" baseline="30000" dirty="0"/>
              <a:t>3 </a:t>
            </a:r>
            <a:r>
              <a:rPr lang="en-US" sz="4000" dirty="0"/>
              <a:t>Vision and Year-1 Goals</a:t>
            </a:r>
            <a:endParaRPr lang="en-US" b="0" dirty="0"/>
          </a:p>
        </p:txBody>
      </p:sp>
      <p:sp>
        <p:nvSpPr>
          <p:cNvPr id="2" name="Rectangle 1">
            <a:extLst>
              <a:ext uri="{FF2B5EF4-FFF2-40B4-BE49-F238E27FC236}">
                <a16:creationId xmlns:a16="http://schemas.microsoft.com/office/drawing/2014/main" id="{2434BDCA-301D-4ED0-A475-695B39F51A67}"/>
              </a:ext>
            </a:extLst>
          </p:cNvPr>
          <p:cNvSpPr/>
          <p:nvPr/>
        </p:nvSpPr>
        <p:spPr>
          <a:xfrm>
            <a:off x="346598" y="964226"/>
            <a:ext cx="11580244" cy="1354217"/>
          </a:xfrm>
          <a:prstGeom prst="rect">
            <a:avLst/>
          </a:prstGeom>
        </p:spPr>
        <p:txBody>
          <a:bodyPr wrap="square">
            <a:spAutoFit/>
          </a:bodyPr>
          <a:lstStyle/>
          <a:p>
            <a:pPr>
              <a:spcBef>
                <a:spcPts val="1200"/>
              </a:spcBef>
            </a:pPr>
            <a:r>
              <a:rPr lang="en-US" sz="2400" b="1" dirty="0">
                <a:latin typeface="Calibri" panose="020F0502020204030204" pitchFamily="34" charset="0"/>
                <a:ea typeface="Times New Roman" panose="02020603050405020304" pitchFamily="18" charset="0"/>
                <a:cs typeface="Calibri" panose="020F0502020204030204" pitchFamily="34" charset="0"/>
              </a:rPr>
              <a:t>Objective: </a:t>
            </a:r>
            <a:r>
              <a:rPr lang="en-US" sz="2400" dirty="0">
                <a:latin typeface="Calibri" panose="020F0502020204030204" pitchFamily="34" charset="0"/>
                <a:ea typeface="Times New Roman" panose="02020603050405020304" pitchFamily="18" charset="0"/>
                <a:cs typeface="Calibri" panose="020F0502020204030204" pitchFamily="34" charset="0"/>
              </a:rPr>
              <a:t>Develop the Water-TAP</a:t>
            </a:r>
            <a:r>
              <a:rPr lang="en-US" sz="2400" baseline="30000" dirty="0">
                <a:latin typeface="Calibri" panose="020F0502020204030204" pitchFamily="34" charset="0"/>
                <a:ea typeface="Times New Roman" panose="02020603050405020304" pitchFamily="18" charset="0"/>
                <a:cs typeface="Calibri" panose="020F0502020204030204" pitchFamily="34" charset="0"/>
              </a:rPr>
              <a:t>3</a:t>
            </a:r>
            <a:r>
              <a:rPr lang="en-US" sz="2400" dirty="0">
                <a:latin typeface="Calibri" panose="020F0502020204030204" pitchFamily="34" charset="0"/>
                <a:ea typeface="Times New Roman" panose="02020603050405020304" pitchFamily="18" charset="0"/>
                <a:cs typeface="Calibri" panose="020F0502020204030204" pitchFamily="34" charset="0"/>
              </a:rPr>
              <a:t> architecture and analytical framework for modeling NAWI pathways and quantifying Pipe-Parity metrics and uncertainties. </a:t>
            </a:r>
            <a:endParaRPr lang="en-US" sz="2400" dirty="0">
              <a:latin typeface="Calibri" panose="020F0502020204030204" pitchFamily="34" charset="0"/>
              <a:cs typeface="Calibri" panose="020F0502020204030204" pitchFamily="34" charset="0"/>
            </a:endParaRPr>
          </a:p>
          <a:p>
            <a:pPr marL="274320" indent="-274320">
              <a:spcBef>
                <a:spcPts val="1200"/>
              </a:spcBef>
              <a:buFont typeface="Arial" panose="020B0604020202020204" pitchFamily="34" charset="0"/>
              <a:buChar char="•"/>
            </a:pPr>
            <a:r>
              <a:rPr lang="en-US" sz="2400" b="1" dirty="0">
                <a:solidFill>
                  <a:srgbClr val="0000FF"/>
                </a:solidFill>
                <a:latin typeface="Calibri" panose="020F0502020204030204" pitchFamily="34" charset="0"/>
                <a:cs typeface="Calibri" panose="020F0502020204030204" pitchFamily="34" charset="0"/>
              </a:rPr>
              <a:t>Water-TAP</a:t>
            </a:r>
            <a:r>
              <a:rPr lang="en-US" sz="2400" b="1" baseline="30000" dirty="0">
                <a:solidFill>
                  <a:srgbClr val="0000FF"/>
                </a:solidFill>
                <a:latin typeface="Calibri" panose="020F0502020204030204" pitchFamily="34" charset="0"/>
                <a:cs typeface="Calibri" panose="020F0502020204030204" pitchFamily="34" charset="0"/>
              </a:rPr>
              <a:t>3</a:t>
            </a:r>
            <a:r>
              <a:rPr lang="en-US" sz="2400" b="1" dirty="0">
                <a:solidFill>
                  <a:srgbClr val="0000FF"/>
                </a:solidFill>
                <a:latin typeface="Calibri" panose="020F0502020204030204" pitchFamily="34" charset="0"/>
                <a:cs typeface="Calibri" panose="020F0502020204030204" pitchFamily="34" charset="0"/>
              </a:rPr>
              <a:t>-Excel</a:t>
            </a:r>
            <a:r>
              <a:rPr lang="en-US" sz="2400" dirty="0">
                <a:solidFill>
                  <a:srgbClr val="0000FF"/>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designed for </a:t>
            </a:r>
            <a:r>
              <a:rPr lang="en-US" sz="2400" b="1" dirty="0">
                <a:solidFill>
                  <a:srgbClr val="FF0000"/>
                </a:solidFill>
                <a:latin typeface="Calibri" panose="020F0502020204030204" pitchFamily="34" charset="0"/>
                <a:cs typeface="Calibri" panose="020F0502020204030204" pitchFamily="34" charset="0"/>
              </a:rPr>
              <a:t>Proof-of-Concept</a:t>
            </a:r>
            <a:r>
              <a:rPr lang="en-US" sz="2400" dirty="0">
                <a:solidFill>
                  <a:srgbClr val="FF000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 Baseline and Roadmapping analysis.</a:t>
            </a:r>
          </a:p>
        </p:txBody>
      </p:sp>
      <p:sp>
        <p:nvSpPr>
          <p:cNvPr id="32" name="Rectangle 31">
            <a:extLst>
              <a:ext uri="{FF2B5EF4-FFF2-40B4-BE49-F238E27FC236}">
                <a16:creationId xmlns:a16="http://schemas.microsoft.com/office/drawing/2014/main" id="{35A8D13A-02A7-4D50-8F48-A4C6E28DCEE1}"/>
              </a:ext>
            </a:extLst>
          </p:cNvPr>
          <p:cNvSpPr/>
          <p:nvPr/>
        </p:nvSpPr>
        <p:spPr>
          <a:xfrm>
            <a:off x="335446" y="2273267"/>
            <a:ext cx="5465342" cy="3785652"/>
          </a:xfrm>
          <a:prstGeom prst="rect">
            <a:avLst/>
          </a:prstGeom>
        </p:spPr>
        <p:txBody>
          <a:bodyPr wrap="square">
            <a:spAutoFit/>
          </a:bodyPr>
          <a:lstStyle/>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Perform collaborative work with NAWI teams on framework and adding process basis data.</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Compare process technologies on basis of cost, process efficiency, env/social impact, water intensity, etc.</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Create user-defined processes to assess technology advancements. </a:t>
            </a:r>
          </a:p>
          <a:p>
            <a:pPr marL="548640" lvl="1" indent="-274320">
              <a:spcBef>
                <a:spcPts val="500"/>
              </a:spcBef>
              <a:buFont typeface="Courier New" panose="02070309020205020404" pitchFamily="49" charset="0"/>
              <a:buChar char="o"/>
            </a:pPr>
            <a:r>
              <a:rPr lang="en-US" sz="2000" dirty="0">
                <a:latin typeface="Calibri" panose="020F0502020204030204" pitchFamily="34" charset="0"/>
                <a:cs typeface="Calibri" panose="020F0502020204030204" pitchFamily="34" charset="0"/>
              </a:rPr>
              <a:t>Perform sensitivity analysis and quantity uncertainty of results.</a:t>
            </a:r>
          </a:p>
          <a:p>
            <a:pPr marL="548640" lvl="1" indent="-274320">
              <a:spcBef>
                <a:spcPts val="500"/>
              </a:spcBef>
              <a:buFont typeface="Courier New" panose="02070309020205020404" pitchFamily="49" charset="0"/>
              <a:buChar char="o"/>
            </a:pPr>
            <a:r>
              <a:rPr lang="en-US" sz="2000" b="1" dirty="0">
                <a:solidFill>
                  <a:srgbClr val="FF0000"/>
                </a:solidFill>
                <a:latin typeface="Calibri" panose="020F0502020204030204" pitchFamily="34" charset="0"/>
                <a:cs typeface="Calibri" panose="020F0502020204030204" pitchFamily="34" charset="0"/>
              </a:rPr>
              <a:t>Identify essential use cases and limitations to inform Python development. </a:t>
            </a:r>
          </a:p>
        </p:txBody>
      </p:sp>
      <p:sp>
        <p:nvSpPr>
          <p:cNvPr id="33" name="Rectangle 32">
            <a:extLst>
              <a:ext uri="{FF2B5EF4-FFF2-40B4-BE49-F238E27FC236}">
                <a16:creationId xmlns:a16="http://schemas.microsoft.com/office/drawing/2014/main" id="{7C095BCD-D4C9-42B8-A330-5D3591EFC284}"/>
              </a:ext>
            </a:extLst>
          </p:cNvPr>
          <p:cNvSpPr/>
          <p:nvPr/>
        </p:nvSpPr>
        <p:spPr>
          <a:xfrm>
            <a:off x="346597" y="5925822"/>
            <a:ext cx="11345076" cy="477054"/>
          </a:xfrm>
          <a:prstGeom prst="rect">
            <a:avLst/>
          </a:prstGeom>
        </p:spPr>
        <p:txBody>
          <a:bodyPr wrap="square">
            <a:spAutoFit/>
          </a:bodyPr>
          <a:lstStyle/>
          <a:p>
            <a:pPr marL="274320" indent="-274320">
              <a:spcBef>
                <a:spcPts val="6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Initial </a:t>
            </a:r>
            <a:r>
              <a:rPr lang="en-US" sz="2400" b="1" dirty="0">
                <a:solidFill>
                  <a:srgbClr val="0000FF"/>
                </a:solidFill>
                <a:latin typeface="Calibri" panose="020F0502020204030204" pitchFamily="34" charset="0"/>
                <a:cs typeface="Calibri" panose="020F0502020204030204" pitchFamily="34" charset="0"/>
              </a:rPr>
              <a:t>Water-TAP</a:t>
            </a:r>
            <a:r>
              <a:rPr lang="en-US" sz="2400" b="1" baseline="30000" dirty="0">
                <a:solidFill>
                  <a:srgbClr val="0000FF"/>
                </a:solidFill>
                <a:latin typeface="Calibri" panose="020F0502020204030204" pitchFamily="34" charset="0"/>
                <a:cs typeface="Calibri" panose="020F0502020204030204" pitchFamily="34" charset="0"/>
              </a:rPr>
              <a:t>3</a:t>
            </a:r>
            <a:r>
              <a:rPr lang="en-US" sz="2400" b="1" dirty="0">
                <a:solidFill>
                  <a:srgbClr val="0000FF"/>
                </a:solidFill>
                <a:latin typeface="Calibri" panose="020F0502020204030204" pitchFamily="34" charset="0"/>
                <a:cs typeface="Calibri" panose="020F0502020204030204" pitchFamily="34" charset="0"/>
              </a:rPr>
              <a:t>-Python</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will be integrated with public user interface</a:t>
            </a:r>
          </a:p>
        </p:txBody>
      </p:sp>
      <p:sp>
        <p:nvSpPr>
          <p:cNvPr id="4" name="Rectangle 3">
            <a:extLst>
              <a:ext uri="{FF2B5EF4-FFF2-40B4-BE49-F238E27FC236}">
                <a16:creationId xmlns:a16="http://schemas.microsoft.com/office/drawing/2014/main" id="{61E9AF18-87D9-49D1-B3C9-CDC1F7D188B5}"/>
              </a:ext>
            </a:extLst>
          </p:cNvPr>
          <p:cNvSpPr/>
          <p:nvPr/>
        </p:nvSpPr>
        <p:spPr>
          <a:xfrm>
            <a:off x="5686454" y="2398494"/>
            <a:ext cx="5809539" cy="353943"/>
          </a:xfrm>
          <a:prstGeom prst="rect">
            <a:avLst/>
          </a:prstGeom>
        </p:spPr>
        <p:txBody>
          <a:bodyPr wrap="none">
            <a:spAutoFit/>
          </a:bodyPr>
          <a:lstStyle/>
          <a:p>
            <a:r>
              <a:rPr lang="en-US" sz="1700" b="1" dirty="0">
                <a:solidFill>
                  <a:srgbClr val="0000FF"/>
                </a:solidFill>
              </a:rPr>
              <a:t>Water</a:t>
            </a:r>
            <a:r>
              <a:rPr lang="en-US" sz="1700" dirty="0">
                <a:solidFill>
                  <a:srgbClr val="0000FF"/>
                </a:solidFill>
              </a:rPr>
              <a:t> </a:t>
            </a:r>
            <a:r>
              <a:rPr lang="en-US" sz="1700" b="1" dirty="0">
                <a:solidFill>
                  <a:srgbClr val="0000FF"/>
                </a:solidFill>
              </a:rPr>
              <a:t>T</a:t>
            </a:r>
            <a:r>
              <a:rPr lang="en-US" sz="1700" dirty="0">
                <a:solidFill>
                  <a:srgbClr val="0000FF"/>
                </a:solidFill>
              </a:rPr>
              <a:t>echnoeconomic </a:t>
            </a:r>
            <a:r>
              <a:rPr lang="en-US" sz="1700" b="1" dirty="0">
                <a:solidFill>
                  <a:srgbClr val="0000FF"/>
                </a:solidFill>
              </a:rPr>
              <a:t>A</a:t>
            </a:r>
            <a:r>
              <a:rPr lang="en-US" sz="1700" dirty="0">
                <a:solidFill>
                  <a:srgbClr val="0000FF"/>
                </a:solidFill>
              </a:rPr>
              <a:t>nalysis and </a:t>
            </a:r>
            <a:r>
              <a:rPr lang="en-US" sz="1700" b="1" dirty="0">
                <a:solidFill>
                  <a:srgbClr val="0000FF"/>
                </a:solidFill>
              </a:rPr>
              <a:t>P</a:t>
            </a:r>
            <a:r>
              <a:rPr lang="en-US" sz="1700" dirty="0">
                <a:solidFill>
                  <a:srgbClr val="0000FF"/>
                </a:solidFill>
              </a:rPr>
              <a:t>ipe </a:t>
            </a:r>
            <a:r>
              <a:rPr lang="en-US" sz="1700" b="1" dirty="0">
                <a:solidFill>
                  <a:srgbClr val="0000FF"/>
                </a:solidFill>
              </a:rPr>
              <a:t>P</a:t>
            </a:r>
            <a:r>
              <a:rPr lang="en-US" sz="1700" dirty="0">
                <a:solidFill>
                  <a:srgbClr val="0000FF"/>
                </a:solidFill>
              </a:rPr>
              <a:t>arity </a:t>
            </a:r>
            <a:r>
              <a:rPr lang="en-US" sz="1700" b="1" dirty="0">
                <a:solidFill>
                  <a:srgbClr val="0000FF"/>
                </a:solidFill>
              </a:rPr>
              <a:t>P</a:t>
            </a:r>
            <a:r>
              <a:rPr lang="en-US" sz="1700" dirty="0">
                <a:solidFill>
                  <a:srgbClr val="0000FF"/>
                </a:solidFill>
              </a:rPr>
              <a:t>latform</a:t>
            </a:r>
          </a:p>
        </p:txBody>
      </p:sp>
      <p:sp>
        <p:nvSpPr>
          <p:cNvPr id="57" name="TextBox 56">
            <a:extLst>
              <a:ext uri="{FF2B5EF4-FFF2-40B4-BE49-F238E27FC236}">
                <a16:creationId xmlns:a16="http://schemas.microsoft.com/office/drawing/2014/main" id="{B9A339F0-0451-46DA-959F-A91E0ED30883}"/>
              </a:ext>
            </a:extLst>
          </p:cNvPr>
          <p:cNvSpPr txBox="1"/>
          <p:nvPr/>
        </p:nvSpPr>
        <p:spPr>
          <a:xfrm>
            <a:off x="6810097" y="5087324"/>
            <a:ext cx="1619250" cy="461665"/>
          </a:xfrm>
          <a:prstGeom prst="rect">
            <a:avLst/>
          </a:prstGeom>
          <a:noFill/>
        </p:spPr>
        <p:txBody>
          <a:bodyPr wrap="square" rtlCol="0">
            <a:spAutoFit/>
          </a:bodyPr>
          <a:lstStyle/>
          <a:p>
            <a:r>
              <a:rPr lang="en-US" sz="2400" b="1" i="1" dirty="0"/>
              <a:t>Today</a:t>
            </a:r>
          </a:p>
        </p:txBody>
      </p:sp>
    </p:spTree>
    <p:extLst>
      <p:ext uri="{BB962C8B-B14F-4D97-AF65-F5344CB8AC3E}">
        <p14:creationId xmlns:p14="http://schemas.microsoft.com/office/powerpoint/2010/main" val="1571188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97" name="Slide Number Placeholder 2">
            <a:extLst>
              <a:ext uri="{FF2B5EF4-FFF2-40B4-BE49-F238E27FC236}">
                <a16:creationId xmlns:a16="http://schemas.microsoft.com/office/drawing/2014/main" id="{CD683F94-3F3B-489D-BE0E-3C7FF81892BC}"/>
              </a:ext>
            </a:extLst>
          </p:cNvPr>
          <p:cNvSpPr txBox="1">
            <a:spLocks/>
          </p:cNvSpPr>
          <p:nvPr/>
        </p:nvSpPr>
        <p:spPr>
          <a:xfrm>
            <a:off x="9354781" y="6459318"/>
            <a:ext cx="167290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8CF878-307F-4C44-A2A0-DCC7DF4C1915}" type="slidenum">
              <a:rPr lang="en-US" smtClean="0"/>
              <a:pPr/>
              <a:t>12</a:t>
            </a:fld>
            <a:endParaRPr lang="en-US" dirty="0"/>
          </a:p>
        </p:txBody>
      </p:sp>
      <p:sp>
        <p:nvSpPr>
          <p:cNvPr id="28" name="Title 2">
            <a:extLst>
              <a:ext uri="{FF2B5EF4-FFF2-40B4-BE49-F238E27FC236}">
                <a16:creationId xmlns:a16="http://schemas.microsoft.com/office/drawing/2014/main" id="{F990D43E-AFE9-42D3-A358-5B4EF89A6998}"/>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Water-TAP</a:t>
            </a:r>
            <a:r>
              <a:rPr lang="en-US" sz="4000" baseline="30000" dirty="0"/>
              <a:t>3</a:t>
            </a:r>
            <a:r>
              <a:rPr lang="en-US" sz="4000" baseline="-25000" dirty="0"/>
              <a:t>Excel </a:t>
            </a:r>
            <a:r>
              <a:rPr lang="en-US" sz="4000" dirty="0"/>
              <a:t>V02 Framework</a:t>
            </a:r>
          </a:p>
        </p:txBody>
      </p:sp>
      <p:pic>
        <p:nvPicPr>
          <p:cNvPr id="2" name="Picture 1">
            <a:extLst>
              <a:ext uri="{FF2B5EF4-FFF2-40B4-BE49-F238E27FC236}">
                <a16:creationId xmlns:a16="http://schemas.microsoft.com/office/drawing/2014/main" id="{55F4DA37-F032-4D2B-9B83-697ABF3815ED}"/>
              </a:ext>
            </a:extLst>
          </p:cNvPr>
          <p:cNvPicPr>
            <a:picLocks noChangeAspect="1"/>
          </p:cNvPicPr>
          <p:nvPr/>
        </p:nvPicPr>
        <p:blipFill>
          <a:blip r:embed="rId4"/>
          <a:stretch>
            <a:fillRect/>
          </a:stretch>
        </p:blipFill>
        <p:spPr>
          <a:xfrm>
            <a:off x="545489" y="1186523"/>
            <a:ext cx="10482197" cy="5070379"/>
          </a:xfrm>
          <a:prstGeom prst="rect">
            <a:avLst/>
          </a:prstGeom>
        </p:spPr>
      </p:pic>
    </p:spTree>
    <p:custDataLst>
      <p:tags r:id="rId1"/>
    </p:custDataLst>
    <p:extLst>
      <p:ext uri="{BB962C8B-B14F-4D97-AF65-F5344CB8AC3E}">
        <p14:creationId xmlns:p14="http://schemas.microsoft.com/office/powerpoint/2010/main" val="426297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75613E-2DE0-4AB2-9E4C-77C1CC54204C}"/>
              </a:ext>
            </a:extLst>
          </p:cNvPr>
          <p:cNvPicPr>
            <a:picLocks noChangeAspect="1"/>
          </p:cNvPicPr>
          <p:nvPr/>
        </p:nvPicPr>
        <p:blipFill>
          <a:blip r:embed="rId2"/>
          <a:stretch>
            <a:fillRect/>
          </a:stretch>
        </p:blipFill>
        <p:spPr>
          <a:xfrm>
            <a:off x="7677150" y="1467547"/>
            <a:ext cx="4514850" cy="3922905"/>
          </a:xfrm>
          <a:prstGeom prst="rect">
            <a:avLst/>
          </a:prstGeom>
        </p:spPr>
      </p:pic>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p:txBody>
          <a:bodyPr/>
          <a:lstStyle/>
          <a:p>
            <a:r>
              <a:rPr lang="en-US" dirty="0"/>
              <a:t>Water-TAP3 Capabilities</a:t>
            </a:r>
          </a:p>
        </p:txBody>
      </p:sp>
      <p:sp>
        <p:nvSpPr>
          <p:cNvPr id="3" name="Content Placeholder 2">
            <a:extLst>
              <a:ext uri="{FF2B5EF4-FFF2-40B4-BE49-F238E27FC236}">
                <a16:creationId xmlns:a16="http://schemas.microsoft.com/office/drawing/2014/main" id="{0587794E-B512-4621-A896-67798ADF5602}"/>
              </a:ext>
            </a:extLst>
          </p:cNvPr>
          <p:cNvSpPr>
            <a:spLocks noGrp="1"/>
          </p:cNvSpPr>
          <p:nvPr>
            <p:ph idx="1"/>
          </p:nvPr>
        </p:nvSpPr>
        <p:spPr>
          <a:xfrm>
            <a:off x="512086" y="1104900"/>
            <a:ext cx="10515600" cy="5072063"/>
          </a:xfrm>
        </p:spPr>
        <p:txBody>
          <a:bodyPr>
            <a:normAutofit lnSpcReduction="10000"/>
          </a:bodyPr>
          <a:lstStyle/>
          <a:p>
            <a:pPr marL="0" indent="0">
              <a:lnSpc>
                <a:spcPct val="100000"/>
              </a:lnSpc>
              <a:buNone/>
            </a:pPr>
            <a:r>
              <a:rPr lang="en-US" sz="2400" b="1" dirty="0"/>
              <a:t>Current Excel Model</a:t>
            </a:r>
          </a:p>
          <a:p>
            <a:pPr>
              <a:lnSpc>
                <a:spcPct val="100000"/>
              </a:lnSpc>
            </a:pPr>
            <a:r>
              <a:rPr lang="en-US" sz="2400" dirty="0"/>
              <a:t>Treatment train configurations identified in case studies. </a:t>
            </a:r>
          </a:p>
          <a:p>
            <a:pPr>
              <a:lnSpc>
                <a:spcPct val="100000"/>
              </a:lnSpc>
            </a:pPr>
            <a:r>
              <a:rPr lang="en-US" sz="2400" dirty="0"/>
              <a:t>Sensitivity analysis</a:t>
            </a:r>
          </a:p>
          <a:p>
            <a:pPr>
              <a:lnSpc>
                <a:spcPct val="100000"/>
              </a:lnSpc>
            </a:pPr>
            <a:r>
              <a:rPr lang="en-US" sz="2400" dirty="0"/>
              <a:t>Case stacking</a:t>
            </a:r>
          </a:p>
          <a:p>
            <a:pPr>
              <a:lnSpc>
                <a:spcPct val="100000"/>
              </a:lnSpc>
            </a:pPr>
            <a:r>
              <a:rPr lang="en-US" sz="2400" dirty="0"/>
              <a:t>Monte Carlo uncertainty analysis</a:t>
            </a:r>
          </a:p>
          <a:p>
            <a:pPr>
              <a:lnSpc>
                <a:spcPct val="100000"/>
              </a:lnSpc>
            </a:pPr>
            <a:r>
              <a:rPr lang="en-US" sz="2400" dirty="0"/>
              <a:t>Output data summary and visualizations (in-progress)</a:t>
            </a:r>
          </a:p>
          <a:p>
            <a:pPr marL="0" indent="0">
              <a:lnSpc>
                <a:spcPct val="100000"/>
              </a:lnSpc>
              <a:spcBef>
                <a:spcPts val="2400"/>
              </a:spcBef>
              <a:buNone/>
            </a:pPr>
            <a:r>
              <a:rPr lang="en-US" sz="2400" b="1" dirty="0"/>
              <a:t>Future Python Model</a:t>
            </a:r>
          </a:p>
          <a:p>
            <a:pPr>
              <a:lnSpc>
                <a:spcPct val="100000"/>
              </a:lnSpc>
            </a:pPr>
            <a:r>
              <a:rPr lang="en-US" sz="2400" dirty="0"/>
              <a:t>Multi-objective function optimization</a:t>
            </a:r>
          </a:p>
          <a:p>
            <a:pPr>
              <a:lnSpc>
                <a:spcPct val="100000"/>
              </a:lnSpc>
            </a:pPr>
            <a:r>
              <a:rPr lang="en-US" sz="2400" dirty="0"/>
              <a:t>Time-series scenario modeling</a:t>
            </a:r>
          </a:p>
          <a:p>
            <a:pPr>
              <a:lnSpc>
                <a:spcPct val="100000"/>
              </a:lnSpc>
            </a:pPr>
            <a:r>
              <a:rPr lang="en-US" sz="2400" dirty="0"/>
              <a:t>Integration with </a:t>
            </a:r>
            <a:r>
              <a:rPr lang="en-US" sz="2400" dirty="0" err="1"/>
              <a:t>ProteusLib</a:t>
            </a:r>
            <a:r>
              <a:rPr lang="en-US" sz="2400" dirty="0"/>
              <a:t> (i.e. </a:t>
            </a:r>
            <a:r>
              <a:rPr lang="en-US" sz="2400" i="1" dirty="0"/>
              <a:t>Aspen for Water)</a:t>
            </a:r>
            <a:r>
              <a:rPr lang="en-US" sz="2400" dirty="0"/>
              <a:t>, Water-DAMS and Public-Facing UI</a:t>
            </a:r>
          </a:p>
          <a:p>
            <a:pPr>
              <a:lnSpc>
                <a:spcPct val="100000"/>
              </a:lnSpc>
            </a:pPr>
            <a:endParaRPr lang="en-US" sz="2400" dirty="0"/>
          </a:p>
          <a:p>
            <a:pPr>
              <a:lnSpc>
                <a:spcPct val="100000"/>
              </a:lnSpc>
            </a:pPr>
            <a:endParaRPr lang="en-US" sz="2400" dirty="0"/>
          </a:p>
        </p:txBody>
      </p:sp>
      <p:sp>
        <p:nvSpPr>
          <p:cNvPr id="4" name="Slide Number Placeholder 3">
            <a:extLst>
              <a:ext uri="{FF2B5EF4-FFF2-40B4-BE49-F238E27FC236}">
                <a16:creationId xmlns:a16="http://schemas.microsoft.com/office/drawing/2014/main" id="{1ABE91AC-2239-4DE2-9D31-8FB135758107}"/>
              </a:ext>
            </a:extLst>
          </p:cNvPr>
          <p:cNvSpPr>
            <a:spLocks noGrp="1"/>
          </p:cNvSpPr>
          <p:nvPr>
            <p:ph type="sldNum" sz="quarter" idx="12"/>
          </p:nvPr>
        </p:nvSpPr>
        <p:spPr/>
        <p:txBody>
          <a:bodyPr/>
          <a:lstStyle/>
          <a:p>
            <a:fld id="{D88CF878-307F-4C44-A2A0-DCC7DF4C1915}" type="slidenum">
              <a:rPr lang="en-US" smtClean="0"/>
              <a:t>13</a:t>
            </a:fld>
            <a:endParaRPr lang="en-US" dirty="0"/>
          </a:p>
        </p:txBody>
      </p:sp>
    </p:spTree>
    <p:extLst>
      <p:ext uri="{BB962C8B-B14F-4D97-AF65-F5344CB8AC3E}">
        <p14:creationId xmlns:p14="http://schemas.microsoft.com/office/powerpoint/2010/main" val="43353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410458-D116-4E5C-A0E2-EA90C176DC2C}"/>
              </a:ext>
            </a:extLst>
          </p:cNvPr>
          <p:cNvPicPr>
            <a:picLocks noChangeAspect="1"/>
          </p:cNvPicPr>
          <p:nvPr/>
        </p:nvPicPr>
        <p:blipFill>
          <a:blip r:embed="rId2"/>
          <a:stretch>
            <a:fillRect/>
          </a:stretch>
        </p:blipFill>
        <p:spPr>
          <a:xfrm>
            <a:off x="4269692" y="1244093"/>
            <a:ext cx="3716699" cy="3229399"/>
          </a:xfrm>
          <a:prstGeom prst="rect">
            <a:avLst/>
          </a:prstGeom>
        </p:spPr>
      </p:pic>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p:txBody>
          <a:bodyPr/>
          <a:lstStyle/>
          <a:p>
            <a:r>
              <a:rPr lang="en-US" dirty="0"/>
              <a:t>Water-TAP3 Outputs</a:t>
            </a:r>
          </a:p>
        </p:txBody>
      </p:sp>
      <p:sp>
        <p:nvSpPr>
          <p:cNvPr id="3" name="Content Placeholder 2">
            <a:extLst>
              <a:ext uri="{FF2B5EF4-FFF2-40B4-BE49-F238E27FC236}">
                <a16:creationId xmlns:a16="http://schemas.microsoft.com/office/drawing/2014/main" id="{0587794E-B512-4621-A896-67798ADF5602}"/>
              </a:ext>
            </a:extLst>
          </p:cNvPr>
          <p:cNvSpPr>
            <a:spLocks noGrp="1"/>
          </p:cNvSpPr>
          <p:nvPr>
            <p:ph idx="1"/>
          </p:nvPr>
        </p:nvSpPr>
        <p:spPr>
          <a:xfrm>
            <a:off x="271946" y="1413162"/>
            <a:ext cx="6031589" cy="4865399"/>
          </a:xfrm>
        </p:spPr>
        <p:txBody>
          <a:bodyPr>
            <a:normAutofit/>
          </a:bodyPr>
          <a:lstStyle/>
          <a:p>
            <a:pPr marL="342900" marR="0" lvl="0" indent="-342900">
              <a:lnSpc>
                <a:spcPct val="120000"/>
              </a:lnSpc>
              <a:spcBef>
                <a:spcPts val="600"/>
              </a:spcBef>
              <a:spcAft>
                <a:spcPts val="0"/>
              </a:spcAft>
              <a:buFont typeface="Calibri" panose="020F0502020204030204" pitchFamily="34" charset="0"/>
              <a:buChar char="•"/>
            </a:pPr>
            <a:r>
              <a:rPr lang="en-US" sz="3200" dirty="0">
                <a:effectLst/>
                <a:latin typeface="Calibri" panose="020F0502020204030204" pitchFamily="34" charset="0"/>
                <a:ea typeface="Calibri" panose="020F0502020204030204" pitchFamily="34" charset="0"/>
                <a:cs typeface="Calibri" panose="020F0502020204030204" pitchFamily="34" charset="0"/>
              </a:rPr>
              <a:t>Levelized cost of water </a:t>
            </a:r>
          </a:p>
          <a:p>
            <a:pPr marL="342900" marR="0" lvl="0" indent="-342900">
              <a:lnSpc>
                <a:spcPct val="120000"/>
              </a:lnSpc>
              <a:spcBef>
                <a:spcPts val="600"/>
              </a:spcBef>
              <a:spcAft>
                <a:spcPts val="0"/>
              </a:spcAft>
              <a:buFont typeface="Calibri" panose="020F0502020204030204" pitchFamily="34" charset="0"/>
              <a:buChar char="•"/>
            </a:pPr>
            <a:r>
              <a:rPr lang="en-US" sz="3200" dirty="0">
                <a:effectLst/>
                <a:latin typeface="Calibri" panose="020F0502020204030204" pitchFamily="34" charset="0"/>
                <a:ea typeface="Calibri" panose="020F0502020204030204" pitchFamily="34" charset="0"/>
                <a:cs typeface="Calibri" panose="020F0502020204030204" pitchFamily="34" charset="0"/>
              </a:rPr>
              <a:t>Energy intensity </a:t>
            </a:r>
          </a:p>
          <a:p>
            <a:pPr marL="342900" marR="0" lvl="0" indent="-342900">
              <a:lnSpc>
                <a:spcPct val="120000"/>
              </a:lnSpc>
              <a:spcBef>
                <a:spcPts val="600"/>
              </a:spcBef>
              <a:spcAft>
                <a:spcPts val="0"/>
              </a:spcAft>
              <a:buFont typeface="Calibri" panose="020F0502020204030204" pitchFamily="34" charset="0"/>
              <a:buChar char="•"/>
            </a:pPr>
            <a:r>
              <a:rPr lang="en-US" sz="3200" dirty="0">
                <a:effectLst/>
                <a:latin typeface="Calibri" panose="020F0502020204030204" pitchFamily="34" charset="0"/>
                <a:ea typeface="Calibri" panose="020F0502020204030204" pitchFamily="34" charset="0"/>
                <a:cs typeface="Calibri" panose="020F0502020204030204" pitchFamily="34" charset="0"/>
              </a:rPr>
              <a:t>Total water intensity</a:t>
            </a:r>
          </a:p>
          <a:p>
            <a:pPr marL="342900" indent="-342900">
              <a:lnSpc>
                <a:spcPct val="120000"/>
              </a:lnSpc>
              <a:spcBef>
                <a:spcPts val="600"/>
              </a:spcBef>
              <a:buFont typeface="Calibri" panose="020F050202020403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Environmental impacts </a:t>
            </a:r>
          </a:p>
          <a:p>
            <a:pPr marL="342900" indent="-342900">
              <a:lnSpc>
                <a:spcPct val="120000"/>
              </a:lnSpc>
              <a:spcBef>
                <a:spcPts val="600"/>
              </a:spcBef>
              <a:buFont typeface="Calibri" panose="020F0502020204030204" pitchFamily="34" charset="0"/>
              <a:buChar char="•"/>
            </a:pPr>
            <a:r>
              <a:rPr lang="en-US" sz="3200" i="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Other pipe parity metrics are under development</a:t>
            </a:r>
            <a:endParaRPr lang="en-US" sz="4400" i="1" dirty="0"/>
          </a:p>
        </p:txBody>
      </p:sp>
      <p:sp>
        <p:nvSpPr>
          <p:cNvPr id="4" name="Slide Number Placeholder 3">
            <a:extLst>
              <a:ext uri="{FF2B5EF4-FFF2-40B4-BE49-F238E27FC236}">
                <a16:creationId xmlns:a16="http://schemas.microsoft.com/office/drawing/2014/main" id="{1ABE91AC-2239-4DE2-9D31-8FB135758107}"/>
              </a:ext>
            </a:extLst>
          </p:cNvPr>
          <p:cNvSpPr>
            <a:spLocks noGrp="1"/>
          </p:cNvSpPr>
          <p:nvPr>
            <p:ph type="sldNum" sz="quarter" idx="12"/>
          </p:nvPr>
        </p:nvSpPr>
        <p:spPr/>
        <p:txBody>
          <a:bodyPr/>
          <a:lstStyle/>
          <a:p>
            <a:fld id="{D88CF878-307F-4C44-A2A0-DCC7DF4C1915}" type="slidenum">
              <a:rPr lang="en-US" smtClean="0"/>
              <a:t>14</a:t>
            </a:fld>
            <a:endParaRPr lang="en-US" dirty="0"/>
          </a:p>
        </p:txBody>
      </p:sp>
      <p:pic>
        <p:nvPicPr>
          <p:cNvPr id="6" name="Picture 5">
            <a:extLst>
              <a:ext uri="{FF2B5EF4-FFF2-40B4-BE49-F238E27FC236}">
                <a16:creationId xmlns:a16="http://schemas.microsoft.com/office/drawing/2014/main" id="{124B886A-31C3-49C3-8F44-85C150CCFD96}"/>
              </a:ext>
            </a:extLst>
          </p:cNvPr>
          <p:cNvPicPr>
            <a:picLocks noChangeAspect="1"/>
          </p:cNvPicPr>
          <p:nvPr/>
        </p:nvPicPr>
        <p:blipFill>
          <a:blip r:embed="rId3"/>
          <a:stretch>
            <a:fillRect/>
          </a:stretch>
        </p:blipFill>
        <p:spPr>
          <a:xfrm>
            <a:off x="7967919" y="1290279"/>
            <a:ext cx="4033724" cy="4200802"/>
          </a:xfrm>
          <a:prstGeom prst="rect">
            <a:avLst/>
          </a:prstGeom>
        </p:spPr>
      </p:pic>
    </p:spTree>
    <p:extLst>
      <p:ext uri="{BB962C8B-B14F-4D97-AF65-F5344CB8AC3E}">
        <p14:creationId xmlns:p14="http://schemas.microsoft.com/office/powerpoint/2010/main" val="205528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97" name="Slide Number Placeholder 2">
            <a:extLst>
              <a:ext uri="{FF2B5EF4-FFF2-40B4-BE49-F238E27FC236}">
                <a16:creationId xmlns:a16="http://schemas.microsoft.com/office/drawing/2014/main" id="{CD683F94-3F3B-489D-BE0E-3C7FF81892BC}"/>
              </a:ext>
            </a:extLst>
          </p:cNvPr>
          <p:cNvSpPr txBox="1">
            <a:spLocks/>
          </p:cNvSpPr>
          <p:nvPr/>
        </p:nvSpPr>
        <p:spPr>
          <a:xfrm>
            <a:off x="9354781" y="6459318"/>
            <a:ext cx="167290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8CF878-307F-4C44-A2A0-DCC7DF4C1915}" type="slidenum">
              <a:rPr lang="en-US" smtClean="0"/>
              <a:pPr/>
              <a:t>15</a:t>
            </a:fld>
            <a:endParaRPr lang="en-US" dirty="0"/>
          </a:p>
        </p:txBody>
      </p:sp>
      <p:sp>
        <p:nvSpPr>
          <p:cNvPr id="28" name="Title 2">
            <a:extLst>
              <a:ext uri="{FF2B5EF4-FFF2-40B4-BE49-F238E27FC236}">
                <a16:creationId xmlns:a16="http://schemas.microsoft.com/office/drawing/2014/main" id="{F990D43E-AFE9-42D3-A358-5B4EF89A6998}"/>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Current Status of Water-TAP</a:t>
            </a:r>
            <a:r>
              <a:rPr lang="en-US" sz="4000" baseline="30000" dirty="0"/>
              <a:t>3</a:t>
            </a:r>
            <a:endParaRPr lang="en-US" b="0" baseline="30000" dirty="0"/>
          </a:p>
        </p:txBody>
      </p:sp>
      <p:sp>
        <p:nvSpPr>
          <p:cNvPr id="5" name="Rectangle 4">
            <a:extLst>
              <a:ext uri="{FF2B5EF4-FFF2-40B4-BE49-F238E27FC236}">
                <a16:creationId xmlns:a16="http://schemas.microsoft.com/office/drawing/2014/main" id="{25209826-5989-49BE-BF6C-B956DE5B4DB5}"/>
              </a:ext>
            </a:extLst>
          </p:cNvPr>
          <p:cNvSpPr/>
          <p:nvPr/>
        </p:nvSpPr>
        <p:spPr>
          <a:xfrm>
            <a:off x="436738" y="1044409"/>
            <a:ext cx="11552467" cy="5051960"/>
          </a:xfrm>
          <a:prstGeom prst="rect">
            <a:avLst/>
          </a:prstGeom>
        </p:spPr>
        <p:txBody>
          <a:bodyPr wrap="square">
            <a:spAutoFit/>
          </a:bodyPr>
          <a:lstStyle/>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Ready for the NAWI analysis "proof-of-concept".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Stability for version control and saving base scenarios for case studies.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Most recent (functioning) version of the Excel tool will be saved here ==&gt;  </a:t>
            </a:r>
            <a:r>
              <a:rPr lang="en-US" sz="24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https://collab.openei.org/67/water-tap3/model</a:t>
            </a:r>
            <a:r>
              <a:rPr lang="en-US" sz="24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Subsequent versions of the tool will have current case studies saved.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As scenarios are completed, teams will engage on analysis needs.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Documentation is ongoing with model development.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effectLst/>
                <a:latin typeface="Calibri" panose="020F0502020204030204" pitchFamily="34" charset="0"/>
                <a:ea typeface="Calibri" panose="020F0502020204030204" pitchFamily="34" charset="0"/>
                <a:cs typeface="Times New Roman" panose="02020603050405020304" pitchFamily="18" charset="0"/>
              </a:rPr>
              <a:t>Finalizing needed calculations for energy, water, environmental metrics.</a:t>
            </a:r>
          </a:p>
          <a:p>
            <a:pPr marL="274320" marR="0" lvl="1" indent="-274320" fontAlgn="ctr">
              <a:lnSpc>
                <a:spcPct val="114000"/>
              </a:lnSpc>
              <a:spcBef>
                <a:spcPts val="600"/>
              </a:spcBef>
              <a:spcAft>
                <a:spcPts val="0"/>
              </a:spcAft>
              <a:buSzPct val="100000"/>
              <a:buFont typeface="Arial" panose="020B0604020202020204" pitchFamily="34" charset="0"/>
              <a:buChar char="•"/>
              <a:tabLst>
                <a:tab pos="91440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Shifting team focus to Python.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92121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a:xfrm>
            <a:off x="0" y="0"/>
            <a:ext cx="10515600" cy="1325563"/>
          </a:xfrm>
        </p:spPr>
        <p:txBody>
          <a:bodyPr/>
          <a:lstStyle/>
          <a:p>
            <a:r>
              <a:rPr lang="en-US" dirty="0"/>
              <a:t>Current Status</a:t>
            </a:r>
          </a:p>
        </p:txBody>
      </p:sp>
      <p:sp>
        <p:nvSpPr>
          <p:cNvPr id="3" name="Content Placeholder 2">
            <a:extLst>
              <a:ext uri="{FF2B5EF4-FFF2-40B4-BE49-F238E27FC236}">
                <a16:creationId xmlns:a16="http://schemas.microsoft.com/office/drawing/2014/main" id="{0587794E-B512-4621-A896-67798ADF5602}"/>
              </a:ext>
            </a:extLst>
          </p:cNvPr>
          <p:cNvSpPr>
            <a:spLocks noGrp="1"/>
          </p:cNvSpPr>
          <p:nvPr>
            <p:ph idx="1"/>
          </p:nvPr>
        </p:nvSpPr>
        <p:spPr>
          <a:xfrm>
            <a:off x="13241" y="507241"/>
            <a:ext cx="7626422" cy="1165439"/>
          </a:xfrm>
        </p:spPr>
        <p:txBody>
          <a:bodyPr>
            <a:normAutofit/>
          </a:bodyPr>
          <a:lstStyle/>
          <a:p>
            <a:r>
              <a:rPr lang="en-US" sz="1600" b="1" dirty="0"/>
              <a:t>Working version is on GitHub and has been shared with the Proteus team.</a:t>
            </a:r>
          </a:p>
          <a:p>
            <a:r>
              <a:rPr lang="en-US" sz="1600" b="1" dirty="0"/>
              <a:t>Represents a handful of unit processes.</a:t>
            </a:r>
          </a:p>
          <a:p>
            <a:r>
              <a:rPr lang="en-US" sz="1600" b="1" dirty="0"/>
              <a:t>Three tutorials designed to show basic functionalities</a:t>
            </a:r>
            <a:r>
              <a:rPr lang="en-US" sz="1400" b="1" dirty="0"/>
              <a:t>.</a:t>
            </a:r>
            <a:endParaRPr lang="en-US" sz="1400" dirty="0"/>
          </a:p>
        </p:txBody>
      </p:sp>
      <p:sp>
        <p:nvSpPr>
          <p:cNvPr id="4" name="Slide Number Placeholder 3">
            <a:extLst>
              <a:ext uri="{FF2B5EF4-FFF2-40B4-BE49-F238E27FC236}">
                <a16:creationId xmlns:a16="http://schemas.microsoft.com/office/drawing/2014/main" id="{1ABE91AC-2239-4DE2-9D31-8FB135758107}"/>
              </a:ext>
            </a:extLst>
          </p:cNvPr>
          <p:cNvSpPr>
            <a:spLocks noGrp="1"/>
          </p:cNvSpPr>
          <p:nvPr>
            <p:ph type="sldNum" sz="quarter" idx="12"/>
          </p:nvPr>
        </p:nvSpPr>
        <p:spPr/>
        <p:txBody>
          <a:bodyPr/>
          <a:lstStyle/>
          <a:p>
            <a:fld id="{D88CF878-307F-4C44-A2A0-DCC7DF4C1915}" type="slidenum">
              <a:rPr lang="en-US" smtClean="0"/>
              <a:t>16</a:t>
            </a:fld>
            <a:endParaRPr lang="en-US" dirty="0"/>
          </a:p>
        </p:txBody>
      </p:sp>
      <p:pic>
        <p:nvPicPr>
          <p:cNvPr id="6" name="Picture 5">
            <a:extLst>
              <a:ext uri="{FF2B5EF4-FFF2-40B4-BE49-F238E27FC236}">
                <a16:creationId xmlns:a16="http://schemas.microsoft.com/office/drawing/2014/main" id="{F9478B8C-4433-EC47-8A9D-278A18EF6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60" y="1624846"/>
            <a:ext cx="7715865" cy="3459984"/>
          </a:xfrm>
          <a:prstGeom prst="rect">
            <a:avLst/>
          </a:prstGeom>
          <a:ln>
            <a:solidFill>
              <a:schemeClr val="tx1"/>
            </a:solidFill>
          </a:ln>
        </p:spPr>
      </p:pic>
      <p:pic>
        <p:nvPicPr>
          <p:cNvPr id="8" name="Picture 7">
            <a:extLst>
              <a:ext uri="{FF2B5EF4-FFF2-40B4-BE49-F238E27FC236}">
                <a16:creationId xmlns:a16="http://schemas.microsoft.com/office/drawing/2014/main" id="{4656A156-204A-AD4C-A9DF-AA1399EDA89E}"/>
              </a:ext>
            </a:extLst>
          </p:cNvPr>
          <p:cNvPicPr>
            <a:picLocks noChangeAspect="1"/>
          </p:cNvPicPr>
          <p:nvPr/>
        </p:nvPicPr>
        <p:blipFill rotWithShape="1">
          <a:blip r:embed="rId3">
            <a:extLst>
              <a:ext uri="{28A0092B-C50C-407E-A947-70E740481C1C}">
                <a14:useLocalDpi xmlns:a14="http://schemas.microsoft.com/office/drawing/2010/main" val="0"/>
              </a:ext>
            </a:extLst>
          </a:blip>
          <a:srcRect l="32041" t="12732" r="533"/>
          <a:stretch/>
        </p:blipFill>
        <p:spPr>
          <a:xfrm>
            <a:off x="6995243" y="865697"/>
            <a:ext cx="5124522" cy="5336000"/>
          </a:xfrm>
          <a:prstGeom prst="rect">
            <a:avLst/>
          </a:prstGeom>
          <a:ln>
            <a:solidFill>
              <a:schemeClr val="tx1"/>
            </a:solidFill>
          </a:ln>
        </p:spPr>
      </p:pic>
      <p:pic>
        <p:nvPicPr>
          <p:cNvPr id="10" name="Picture 9">
            <a:extLst>
              <a:ext uri="{FF2B5EF4-FFF2-40B4-BE49-F238E27FC236}">
                <a16:creationId xmlns:a16="http://schemas.microsoft.com/office/drawing/2014/main" id="{ADBDA0B1-2FF9-7244-A672-E0668E36A763}"/>
              </a:ext>
            </a:extLst>
          </p:cNvPr>
          <p:cNvPicPr>
            <a:picLocks noChangeAspect="1"/>
          </p:cNvPicPr>
          <p:nvPr/>
        </p:nvPicPr>
        <p:blipFill rotWithShape="1">
          <a:blip r:embed="rId4">
            <a:extLst>
              <a:ext uri="{28A0092B-C50C-407E-A947-70E740481C1C}">
                <a14:useLocalDpi xmlns:a14="http://schemas.microsoft.com/office/drawing/2010/main" val="0"/>
              </a:ext>
            </a:extLst>
          </a:blip>
          <a:srcRect l="27398" t="36940" r="1248"/>
          <a:stretch/>
        </p:blipFill>
        <p:spPr>
          <a:xfrm>
            <a:off x="219719" y="3429000"/>
            <a:ext cx="5685504" cy="3311660"/>
          </a:xfrm>
          <a:prstGeom prst="rect">
            <a:avLst/>
          </a:prstGeom>
          <a:ln>
            <a:solidFill>
              <a:schemeClr val="tx1"/>
            </a:solidFill>
          </a:ln>
        </p:spPr>
      </p:pic>
    </p:spTree>
    <p:extLst>
      <p:ext uri="{BB962C8B-B14F-4D97-AF65-F5344CB8AC3E}">
        <p14:creationId xmlns:p14="http://schemas.microsoft.com/office/powerpoint/2010/main" val="189098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a:xfrm>
            <a:off x="180247" y="188432"/>
            <a:ext cx="10515600" cy="1325563"/>
          </a:xfrm>
        </p:spPr>
        <p:txBody>
          <a:bodyPr/>
          <a:lstStyle/>
          <a:p>
            <a:r>
              <a:rPr lang="en-US" dirty="0"/>
              <a:t>Water-TAP3 Model Framework</a:t>
            </a:r>
          </a:p>
        </p:txBody>
      </p:sp>
      <p:sp>
        <p:nvSpPr>
          <p:cNvPr id="4" name="Slide Number Placeholder 3">
            <a:extLst>
              <a:ext uri="{FF2B5EF4-FFF2-40B4-BE49-F238E27FC236}">
                <a16:creationId xmlns:a16="http://schemas.microsoft.com/office/drawing/2014/main" id="{1ABE91AC-2239-4DE2-9D31-8FB135758107}"/>
              </a:ext>
            </a:extLst>
          </p:cNvPr>
          <p:cNvSpPr>
            <a:spLocks noGrp="1"/>
          </p:cNvSpPr>
          <p:nvPr>
            <p:ph type="sldNum" sz="quarter" idx="12"/>
          </p:nvPr>
        </p:nvSpPr>
        <p:spPr/>
        <p:txBody>
          <a:bodyPr/>
          <a:lstStyle/>
          <a:p>
            <a:fld id="{D88CF878-307F-4C44-A2A0-DCC7DF4C1915}" type="slidenum">
              <a:rPr lang="en-US" smtClean="0"/>
              <a:t>17</a:t>
            </a:fld>
            <a:endParaRPr lang="en-US" dirty="0"/>
          </a:p>
        </p:txBody>
      </p:sp>
      <p:sp>
        <p:nvSpPr>
          <p:cNvPr id="7" name="Content Placeholder 2">
            <a:extLst>
              <a:ext uri="{FF2B5EF4-FFF2-40B4-BE49-F238E27FC236}">
                <a16:creationId xmlns:a16="http://schemas.microsoft.com/office/drawing/2014/main" id="{FBD19A47-AFD8-5044-8585-27F3C3B6D6ED}"/>
              </a:ext>
            </a:extLst>
          </p:cNvPr>
          <p:cNvSpPr txBox="1">
            <a:spLocks/>
          </p:cNvSpPr>
          <p:nvPr/>
        </p:nvSpPr>
        <p:spPr>
          <a:xfrm>
            <a:off x="19519" y="1027906"/>
            <a:ext cx="4110610" cy="587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Model framework is based on network topology</a:t>
            </a:r>
          </a:p>
          <a:p>
            <a:r>
              <a:rPr lang="en-US" sz="1600" dirty="0"/>
              <a:t>Should allow us to represent any combination of unit processes and flows between them</a:t>
            </a:r>
          </a:p>
          <a:p>
            <a:r>
              <a:rPr lang="en-US" sz="1600" dirty="0"/>
              <a:t>Will enable optimization options for selecting pre-existing treatment trains, creating a treatment train based on source and end use requirements, and selecting some specifications of a unit process (i.e. membrane for RO process).</a:t>
            </a:r>
          </a:p>
          <a:p>
            <a:r>
              <a:rPr lang="en-US" sz="1600" dirty="0"/>
              <a:t>Consistent to fit with IDAES framework and planned approach for Proteus</a:t>
            </a:r>
          </a:p>
        </p:txBody>
      </p:sp>
      <p:pic>
        <p:nvPicPr>
          <p:cNvPr id="8" name="Picture 7">
            <a:extLst>
              <a:ext uri="{FF2B5EF4-FFF2-40B4-BE49-F238E27FC236}">
                <a16:creationId xmlns:a16="http://schemas.microsoft.com/office/drawing/2014/main" id="{32E3F86B-E088-EA47-83D0-BEB7C8DC46F0}"/>
              </a:ext>
            </a:extLst>
          </p:cNvPr>
          <p:cNvPicPr>
            <a:picLocks noChangeAspect="1"/>
          </p:cNvPicPr>
          <p:nvPr/>
        </p:nvPicPr>
        <p:blipFill rotWithShape="1">
          <a:blip r:embed="rId2"/>
          <a:srcRect t="3374" b="3206"/>
          <a:stretch/>
        </p:blipFill>
        <p:spPr>
          <a:xfrm>
            <a:off x="0" y="4755294"/>
            <a:ext cx="12172481" cy="1802888"/>
          </a:xfrm>
          <a:prstGeom prst="rect">
            <a:avLst/>
          </a:prstGeom>
        </p:spPr>
      </p:pic>
      <p:sp>
        <p:nvSpPr>
          <p:cNvPr id="9" name="TextBox 8">
            <a:extLst>
              <a:ext uri="{FF2B5EF4-FFF2-40B4-BE49-F238E27FC236}">
                <a16:creationId xmlns:a16="http://schemas.microsoft.com/office/drawing/2014/main" id="{5CC94B3D-B01A-E14B-A961-E15C812C0FA0}"/>
              </a:ext>
            </a:extLst>
          </p:cNvPr>
          <p:cNvSpPr txBox="1"/>
          <p:nvPr/>
        </p:nvSpPr>
        <p:spPr>
          <a:xfrm>
            <a:off x="10142224" y="1594958"/>
            <a:ext cx="1863067" cy="2308324"/>
          </a:xfrm>
          <a:prstGeom prst="rect">
            <a:avLst/>
          </a:prstGeom>
          <a:noFill/>
        </p:spPr>
        <p:txBody>
          <a:bodyPr wrap="square" rtlCol="0">
            <a:spAutoFit/>
          </a:bodyPr>
          <a:lstStyle/>
          <a:p>
            <a:r>
              <a:rPr lang="en-US" b="1" dirty="0"/>
              <a:t>Example of the Battery Park process flow diagram captured in the WaterTAP3 Python model framework. </a:t>
            </a:r>
          </a:p>
        </p:txBody>
      </p:sp>
      <p:sp>
        <p:nvSpPr>
          <p:cNvPr id="10" name="TextBox 9">
            <a:extLst>
              <a:ext uri="{FF2B5EF4-FFF2-40B4-BE49-F238E27FC236}">
                <a16:creationId xmlns:a16="http://schemas.microsoft.com/office/drawing/2014/main" id="{2FD1F7B4-3A00-C849-9D38-2586272517E4}"/>
              </a:ext>
            </a:extLst>
          </p:cNvPr>
          <p:cNvSpPr txBox="1"/>
          <p:nvPr/>
        </p:nvSpPr>
        <p:spPr>
          <a:xfrm>
            <a:off x="749564" y="6424333"/>
            <a:ext cx="5095780" cy="400110"/>
          </a:xfrm>
          <a:prstGeom prst="rect">
            <a:avLst/>
          </a:prstGeom>
          <a:noFill/>
        </p:spPr>
        <p:txBody>
          <a:bodyPr wrap="square" rtlCol="0">
            <a:spAutoFit/>
          </a:bodyPr>
          <a:lstStyle/>
          <a:p>
            <a:r>
              <a:rPr lang="en-US" sz="2000" b="1" dirty="0"/>
              <a:t>Representation in WaterTAP3</a:t>
            </a:r>
          </a:p>
        </p:txBody>
      </p:sp>
      <p:pic>
        <p:nvPicPr>
          <p:cNvPr id="11" name="Picture 10">
            <a:extLst>
              <a:ext uri="{FF2B5EF4-FFF2-40B4-BE49-F238E27FC236}">
                <a16:creationId xmlns:a16="http://schemas.microsoft.com/office/drawing/2014/main" id="{D128ABF3-0C98-D340-8469-21A6834E2042}"/>
              </a:ext>
            </a:extLst>
          </p:cNvPr>
          <p:cNvPicPr>
            <a:picLocks noChangeAspect="1"/>
          </p:cNvPicPr>
          <p:nvPr/>
        </p:nvPicPr>
        <p:blipFill>
          <a:blip r:embed="rId3"/>
          <a:stretch>
            <a:fillRect/>
          </a:stretch>
        </p:blipFill>
        <p:spPr>
          <a:xfrm>
            <a:off x="4795605" y="990909"/>
            <a:ext cx="5315226" cy="4064055"/>
          </a:xfrm>
          <a:prstGeom prst="rect">
            <a:avLst/>
          </a:prstGeom>
        </p:spPr>
      </p:pic>
    </p:spTree>
    <p:extLst>
      <p:ext uri="{BB962C8B-B14F-4D97-AF65-F5344CB8AC3E}">
        <p14:creationId xmlns:p14="http://schemas.microsoft.com/office/powerpoint/2010/main" val="298227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FB0E6FB-3E24-F94B-9858-FF06E36D23CB}"/>
              </a:ext>
            </a:extLst>
          </p:cNvPr>
          <p:cNvPicPr>
            <a:picLocks noChangeAspect="1"/>
          </p:cNvPicPr>
          <p:nvPr/>
        </p:nvPicPr>
        <p:blipFill rotWithShape="1">
          <a:blip r:embed="rId3">
            <a:extLst>
              <a:ext uri="{28A0092B-C50C-407E-A947-70E740481C1C}">
                <a14:useLocalDpi xmlns:a14="http://schemas.microsoft.com/office/drawing/2010/main" val="0"/>
              </a:ext>
            </a:extLst>
          </a:blip>
          <a:srcRect t="10825" r="1360" b="7861"/>
          <a:stretch/>
        </p:blipFill>
        <p:spPr>
          <a:xfrm>
            <a:off x="3250517" y="711020"/>
            <a:ext cx="4724095" cy="3675166"/>
          </a:xfrm>
          <a:prstGeom prst="rect">
            <a:avLst/>
          </a:prstGeom>
          <a:ln>
            <a:solidFill>
              <a:schemeClr val="tx1"/>
            </a:solidFill>
          </a:ln>
        </p:spPr>
      </p:pic>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a:xfrm>
            <a:off x="94264" y="99654"/>
            <a:ext cx="10515600" cy="1325563"/>
          </a:xfrm>
        </p:spPr>
        <p:txBody>
          <a:bodyPr/>
          <a:lstStyle/>
          <a:p>
            <a:r>
              <a:rPr lang="en-US" dirty="0"/>
              <a:t>Water-TAP3 Capabilities</a:t>
            </a:r>
          </a:p>
        </p:txBody>
      </p:sp>
      <p:sp>
        <p:nvSpPr>
          <p:cNvPr id="4" name="Slide Number Placeholder 3">
            <a:extLst>
              <a:ext uri="{FF2B5EF4-FFF2-40B4-BE49-F238E27FC236}">
                <a16:creationId xmlns:a16="http://schemas.microsoft.com/office/drawing/2014/main" id="{1ABE91AC-2239-4DE2-9D31-8FB135758107}"/>
              </a:ext>
            </a:extLst>
          </p:cNvPr>
          <p:cNvSpPr>
            <a:spLocks noGrp="1"/>
          </p:cNvSpPr>
          <p:nvPr>
            <p:ph type="sldNum" sz="quarter" idx="12"/>
          </p:nvPr>
        </p:nvSpPr>
        <p:spPr>
          <a:xfrm>
            <a:off x="9354781" y="6459318"/>
            <a:ext cx="1672905" cy="365125"/>
          </a:xfrm>
        </p:spPr>
        <p:txBody>
          <a:bodyPr/>
          <a:lstStyle/>
          <a:p>
            <a:fld id="{D88CF878-307F-4C44-A2A0-DCC7DF4C1915}" type="slidenum">
              <a:rPr lang="en-US" smtClean="0"/>
              <a:t>18</a:t>
            </a:fld>
            <a:endParaRPr lang="en-US" dirty="0"/>
          </a:p>
        </p:txBody>
      </p:sp>
      <p:sp>
        <p:nvSpPr>
          <p:cNvPr id="7" name="Content Placeholder 2">
            <a:extLst>
              <a:ext uri="{FF2B5EF4-FFF2-40B4-BE49-F238E27FC236}">
                <a16:creationId xmlns:a16="http://schemas.microsoft.com/office/drawing/2014/main" id="{FBD19A47-AFD8-5044-8585-27F3C3B6D6ED}"/>
              </a:ext>
            </a:extLst>
          </p:cNvPr>
          <p:cNvSpPr txBox="1">
            <a:spLocks/>
          </p:cNvSpPr>
          <p:nvPr/>
        </p:nvSpPr>
        <p:spPr>
          <a:xfrm>
            <a:off x="41257" y="762435"/>
            <a:ext cx="3234504" cy="58775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accent1">
                    <a:lumMod val="40000"/>
                    <a:lumOff val="60000"/>
                  </a:schemeClr>
                </a:solidFill>
              </a:rPr>
              <a:t>Model framework is based on network topology</a:t>
            </a:r>
            <a:endParaRPr lang="en-US" sz="1600" dirty="0">
              <a:solidFill>
                <a:schemeClr val="accent1">
                  <a:lumMod val="40000"/>
                  <a:lumOff val="60000"/>
                </a:schemeClr>
              </a:solidFill>
            </a:endParaRPr>
          </a:p>
          <a:p>
            <a:pPr marL="0" indent="0">
              <a:buNone/>
            </a:pPr>
            <a:r>
              <a:rPr lang="en-US" sz="1600" b="1" dirty="0"/>
              <a:t>Water source and use case study library</a:t>
            </a:r>
          </a:p>
          <a:p>
            <a:r>
              <a:rPr lang="en-US" sz="1600" dirty="0"/>
              <a:t>Users can load pre-existing case study water sources (currently has Poseidon case study examples)</a:t>
            </a:r>
          </a:p>
          <a:p>
            <a:pPr marL="0" indent="0">
              <a:buNone/>
            </a:pPr>
            <a:r>
              <a:rPr lang="en-US" sz="1600" b="1" dirty="0"/>
              <a:t>Model currently represents a sub-set of Excel unit processes</a:t>
            </a:r>
          </a:p>
          <a:p>
            <a:r>
              <a:rPr lang="en-US" sz="1600" dirty="0"/>
              <a:t>Chlorination, media filtration, microfiltration, ultrafiltration, nanofiltration, UV, chlorination</a:t>
            </a:r>
          </a:p>
          <a:p>
            <a:r>
              <a:rPr lang="en-US" sz="1600" dirty="0"/>
              <a:t>Reverse osmosis methods: Texas Water Board, Bureau of Reclamation, DEEP</a:t>
            </a:r>
          </a:p>
          <a:p>
            <a:pPr lvl="1">
              <a:buFontTx/>
              <a:buChar char="-"/>
            </a:pPr>
            <a:r>
              <a:rPr lang="en-US" sz="1600" dirty="0"/>
              <a:t>Contains list of membranes options</a:t>
            </a:r>
          </a:p>
          <a:p>
            <a:pPr marL="0" indent="0">
              <a:buNone/>
            </a:pPr>
            <a:r>
              <a:rPr lang="en-US" sz="1600" b="1" dirty="0"/>
              <a:t>As with Excel, calculates unit-process level costs and flows</a:t>
            </a:r>
          </a:p>
          <a:p>
            <a:pPr marL="0" indent="0">
              <a:buNone/>
            </a:pPr>
            <a:r>
              <a:rPr lang="en-US" sz="1600" b="1" dirty="0"/>
              <a:t>Has the option of comparing costs calculation methods/options</a:t>
            </a:r>
          </a:p>
        </p:txBody>
      </p:sp>
      <p:pic>
        <p:nvPicPr>
          <p:cNvPr id="5" name="Picture 4">
            <a:extLst>
              <a:ext uri="{FF2B5EF4-FFF2-40B4-BE49-F238E27FC236}">
                <a16:creationId xmlns:a16="http://schemas.microsoft.com/office/drawing/2014/main" id="{C2AAE841-A982-0C46-9894-00AC5C58C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863" y="-29497"/>
            <a:ext cx="3274143" cy="1724238"/>
          </a:xfrm>
          <a:prstGeom prst="rect">
            <a:avLst/>
          </a:prstGeom>
          <a:ln>
            <a:solidFill>
              <a:schemeClr val="tx1"/>
            </a:solidFill>
          </a:ln>
        </p:spPr>
      </p:pic>
      <p:pic>
        <p:nvPicPr>
          <p:cNvPr id="12" name="Picture 11">
            <a:extLst>
              <a:ext uri="{FF2B5EF4-FFF2-40B4-BE49-F238E27FC236}">
                <a16:creationId xmlns:a16="http://schemas.microsoft.com/office/drawing/2014/main" id="{F22E4668-5D3F-F543-A84C-A33AEC8361A6}"/>
              </a:ext>
            </a:extLst>
          </p:cNvPr>
          <p:cNvPicPr>
            <a:picLocks noChangeAspect="1"/>
          </p:cNvPicPr>
          <p:nvPr/>
        </p:nvPicPr>
        <p:blipFill rotWithShape="1">
          <a:blip r:embed="rId5">
            <a:extLst>
              <a:ext uri="{28A0092B-C50C-407E-A947-70E740481C1C}">
                <a14:useLocalDpi xmlns:a14="http://schemas.microsoft.com/office/drawing/2010/main" val="0"/>
              </a:ext>
            </a:extLst>
          </a:blip>
          <a:srcRect l="5034" b="22597"/>
          <a:stretch/>
        </p:blipFill>
        <p:spPr>
          <a:xfrm>
            <a:off x="7242289" y="1206296"/>
            <a:ext cx="4799945" cy="2674977"/>
          </a:xfrm>
          <a:prstGeom prst="rect">
            <a:avLst/>
          </a:prstGeom>
          <a:ln w="25400">
            <a:solidFill>
              <a:srgbClr val="FF0101"/>
            </a:solidFill>
          </a:ln>
        </p:spPr>
      </p:pic>
      <p:sp>
        <p:nvSpPr>
          <p:cNvPr id="13" name="Rectangle 12">
            <a:extLst>
              <a:ext uri="{FF2B5EF4-FFF2-40B4-BE49-F238E27FC236}">
                <a16:creationId xmlns:a16="http://schemas.microsoft.com/office/drawing/2014/main" id="{30370D90-3278-9E4D-A080-CBA213F50717}"/>
              </a:ext>
            </a:extLst>
          </p:cNvPr>
          <p:cNvSpPr/>
          <p:nvPr/>
        </p:nvSpPr>
        <p:spPr>
          <a:xfrm>
            <a:off x="6727112" y="541337"/>
            <a:ext cx="1273888" cy="585537"/>
          </a:xfrm>
          <a:prstGeom prst="rect">
            <a:avLst/>
          </a:prstGeom>
          <a:noFill/>
          <a:ln w="2540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EA37BDB5-D753-0246-90F5-048F733C973C}"/>
              </a:ext>
            </a:extLst>
          </p:cNvPr>
          <p:cNvCxnSpPr>
            <a:cxnSpLocks/>
          </p:cNvCxnSpPr>
          <p:nvPr/>
        </p:nvCxnSpPr>
        <p:spPr>
          <a:xfrm>
            <a:off x="6728959" y="1111720"/>
            <a:ext cx="515177" cy="2754399"/>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1F3178-F7D8-4742-9022-7C583471CABA}"/>
              </a:ext>
            </a:extLst>
          </p:cNvPr>
          <p:cNvCxnSpPr>
            <a:cxnSpLocks/>
          </p:cNvCxnSpPr>
          <p:nvPr/>
        </p:nvCxnSpPr>
        <p:spPr>
          <a:xfrm>
            <a:off x="6727112" y="525575"/>
            <a:ext cx="515177" cy="680721"/>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C8F26F-9E57-4A44-85D3-0E992CE298B8}"/>
              </a:ext>
            </a:extLst>
          </p:cNvPr>
          <p:cNvCxnSpPr>
            <a:cxnSpLocks/>
          </p:cNvCxnSpPr>
          <p:nvPr/>
        </p:nvCxnSpPr>
        <p:spPr>
          <a:xfrm>
            <a:off x="8009357" y="549532"/>
            <a:ext cx="4032877" cy="656764"/>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453C88-F87B-984D-83AF-DF3F0AC015CB}"/>
              </a:ext>
            </a:extLst>
          </p:cNvPr>
          <p:cNvCxnSpPr>
            <a:cxnSpLocks/>
          </p:cNvCxnSpPr>
          <p:nvPr/>
        </p:nvCxnSpPr>
        <p:spPr>
          <a:xfrm>
            <a:off x="7743187" y="1142636"/>
            <a:ext cx="295193" cy="63660"/>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7D5498C-E7B9-BD47-90F0-6F9A5D185A5B}"/>
              </a:ext>
            </a:extLst>
          </p:cNvPr>
          <p:cNvSpPr/>
          <p:nvPr/>
        </p:nvSpPr>
        <p:spPr>
          <a:xfrm>
            <a:off x="3977390" y="3727619"/>
            <a:ext cx="1131843" cy="276999"/>
          </a:xfrm>
          <a:prstGeom prst="rect">
            <a:avLst/>
          </a:prstGeom>
          <a:noFill/>
        </p:spPr>
        <p:txBody>
          <a:bodyPr wrap="square">
            <a:spAutoFit/>
          </a:bodyPr>
          <a:lstStyle/>
          <a:p>
            <a:r>
              <a:rPr lang="en-US" sz="1200" dirty="0">
                <a:solidFill>
                  <a:schemeClr val="bg1"/>
                </a:solidFill>
              </a:rPr>
              <a:t>Microfiltration</a:t>
            </a:r>
          </a:p>
        </p:txBody>
      </p:sp>
      <p:sp>
        <p:nvSpPr>
          <p:cNvPr id="31" name="Rectangle 30">
            <a:extLst>
              <a:ext uri="{FF2B5EF4-FFF2-40B4-BE49-F238E27FC236}">
                <a16:creationId xmlns:a16="http://schemas.microsoft.com/office/drawing/2014/main" id="{948750B4-667D-0C4A-B1C3-9883B69E7F60}"/>
              </a:ext>
            </a:extLst>
          </p:cNvPr>
          <p:cNvSpPr/>
          <p:nvPr/>
        </p:nvSpPr>
        <p:spPr>
          <a:xfrm>
            <a:off x="6626537" y="3944456"/>
            <a:ext cx="1331484" cy="307777"/>
          </a:xfrm>
          <a:prstGeom prst="rect">
            <a:avLst/>
          </a:prstGeom>
          <a:noFill/>
        </p:spPr>
        <p:txBody>
          <a:bodyPr wrap="square">
            <a:spAutoFit/>
          </a:bodyPr>
          <a:lstStyle/>
          <a:p>
            <a:r>
              <a:rPr lang="en-US" sz="1400" dirty="0"/>
              <a:t>Chlorination</a:t>
            </a:r>
          </a:p>
        </p:txBody>
      </p:sp>
      <p:sp>
        <p:nvSpPr>
          <p:cNvPr id="32" name="Rectangle 31">
            <a:extLst>
              <a:ext uri="{FF2B5EF4-FFF2-40B4-BE49-F238E27FC236}">
                <a16:creationId xmlns:a16="http://schemas.microsoft.com/office/drawing/2014/main" id="{2AAF0152-ABEB-1F46-AE75-4430DF1A9C07}"/>
              </a:ext>
            </a:extLst>
          </p:cNvPr>
          <p:cNvSpPr/>
          <p:nvPr/>
        </p:nvSpPr>
        <p:spPr>
          <a:xfrm rot="16200000">
            <a:off x="3063921" y="3322489"/>
            <a:ext cx="1112395" cy="307777"/>
          </a:xfrm>
          <a:prstGeom prst="rect">
            <a:avLst/>
          </a:prstGeom>
          <a:solidFill>
            <a:schemeClr val="bg1"/>
          </a:solidFill>
        </p:spPr>
        <p:txBody>
          <a:bodyPr wrap="square">
            <a:spAutoFit/>
          </a:bodyPr>
          <a:lstStyle/>
          <a:p>
            <a:r>
              <a:rPr lang="en-US" sz="1400" dirty="0"/>
              <a:t>Cost ($MM)</a:t>
            </a:r>
          </a:p>
        </p:txBody>
      </p:sp>
      <p:sp>
        <p:nvSpPr>
          <p:cNvPr id="33" name="Rectangle 32">
            <a:extLst>
              <a:ext uri="{FF2B5EF4-FFF2-40B4-BE49-F238E27FC236}">
                <a16:creationId xmlns:a16="http://schemas.microsoft.com/office/drawing/2014/main" id="{D50FDA2C-DDC6-6F4D-8D61-C2F1E782DBFB}"/>
              </a:ext>
            </a:extLst>
          </p:cNvPr>
          <p:cNvSpPr/>
          <p:nvPr/>
        </p:nvSpPr>
        <p:spPr>
          <a:xfrm>
            <a:off x="5810863" y="216949"/>
            <a:ext cx="1096775" cy="276999"/>
          </a:xfrm>
          <a:prstGeom prst="rect">
            <a:avLst/>
          </a:prstGeom>
          <a:solidFill>
            <a:schemeClr val="bg1"/>
          </a:solidFill>
        </p:spPr>
        <p:txBody>
          <a:bodyPr wrap="none">
            <a:spAutoFit/>
          </a:bodyPr>
          <a:lstStyle/>
          <a:p>
            <a:r>
              <a:rPr lang="en-US" sz="1200" dirty="0"/>
              <a:t>Microfiltration</a:t>
            </a:r>
          </a:p>
        </p:txBody>
      </p:sp>
      <p:sp>
        <p:nvSpPr>
          <p:cNvPr id="34" name="Rectangle 33">
            <a:extLst>
              <a:ext uri="{FF2B5EF4-FFF2-40B4-BE49-F238E27FC236}">
                <a16:creationId xmlns:a16="http://schemas.microsoft.com/office/drawing/2014/main" id="{B7CCED69-94D2-6E41-9B8A-6B328EC29E1E}"/>
              </a:ext>
            </a:extLst>
          </p:cNvPr>
          <p:cNvSpPr/>
          <p:nvPr/>
        </p:nvSpPr>
        <p:spPr>
          <a:xfrm>
            <a:off x="7156307" y="208865"/>
            <a:ext cx="415498" cy="276999"/>
          </a:xfrm>
          <a:prstGeom prst="rect">
            <a:avLst/>
          </a:prstGeom>
          <a:solidFill>
            <a:schemeClr val="bg1"/>
          </a:solidFill>
        </p:spPr>
        <p:txBody>
          <a:bodyPr wrap="none">
            <a:spAutoFit/>
          </a:bodyPr>
          <a:lstStyle/>
          <a:p>
            <a:r>
              <a:rPr lang="en-US" sz="1200" dirty="0"/>
              <a:t>RO</a:t>
            </a:r>
          </a:p>
        </p:txBody>
      </p:sp>
      <p:sp>
        <p:nvSpPr>
          <p:cNvPr id="35" name="Rectangle 34">
            <a:extLst>
              <a:ext uri="{FF2B5EF4-FFF2-40B4-BE49-F238E27FC236}">
                <a16:creationId xmlns:a16="http://schemas.microsoft.com/office/drawing/2014/main" id="{9BAF9760-DB86-804A-989F-E9BD94C221E6}"/>
              </a:ext>
            </a:extLst>
          </p:cNvPr>
          <p:cNvSpPr/>
          <p:nvPr/>
        </p:nvSpPr>
        <p:spPr>
          <a:xfrm>
            <a:off x="8009357" y="205647"/>
            <a:ext cx="1000595" cy="276999"/>
          </a:xfrm>
          <a:prstGeom prst="rect">
            <a:avLst/>
          </a:prstGeom>
          <a:solidFill>
            <a:schemeClr val="bg1"/>
          </a:solidFill>
        </p:spPr>
        <p:txBody>
          <a:bodyPr wrap="none">
            <a:spAutoFit/>
          </a:bodyPr>
          <a:lstStyle/>
          <a:p>
            <a:r>
              <a:rPr lang="en-US" sz="1200" dirty="0"/>
              <a:t>Chlorination</a:t>
            </a:r>
          </a:p>
        </p:txBody>
      </p:sp>
      <p:pic>
        <p:nvPicPr>
          <p:cNvPr id="37" name="Picture 36">
            <a:extLst>
              <a:ext uri="{FF2B5EF4-FFF2-40B4-BE49-F238E27FC236}">
                <a16:creationId xmlns:a16="http://schemas.microsoft.com/office/drawing/2014/main" id="{873B99BF-D862-9D4E-ACA6-7CBBBFB94479}"/>
              </a:ext>
            </a:extLst>
          </p:cNvPr>
          <p:cNvPicPr>
            <a:picLocks noChangeAspect="1"/>
          </p:cNvPicPr>
          <p:nvPr/>
        </p:nvPicPr>
        <p:blipFill rotWithShape="1">
          <a:blip r:embed="rId6">
            <a:extLst>
              <a:ext uri="{28A0092B-C50C-407E-A947-70E740481C1C}">
                <a14:useLocalDpi xmlns:a14="http://schemas.microsoft.com/office/drawing/2010/main" val="0"/>
              </a:ext>
            </a:extLst>
          </a:blip>
          <a:srcRect l="6996" r="8841" b="17551"/>
          <a:stretch/>
        </p:blipFill>
        <p:spPr>
          <a:xfrm>
            <a:off x="3839600" y="4673394"/>
            <a:ext cx="5083850" cy="2084952"/>
          </a:xfrm>
          <a:prstGeom prst="rect">
            <a:avLst/>
          </a:prstGeom>
          <a:ln>
            <a:solidFill>
              <a:schemeClr val="tx1"/>
            </a:solidFill>
          </a:ln>
        </p:spPr>
      </p:pic>
      <p:sp>
        <p:nvSpPr>
          <p:cNvPr id="41" name="Rectangle 40">
            <a:extLst>
              <a:ext uri="{FF2B5EF4-FFF2-40B4-BE49-F238E27FC236}">
                <a16:creationId xmlns:a16="http://schemas.microsoft.com/office/drawing/2014/main" id="{A6AFF900-866E-6745-8FD2-6514B1A08F5F}"/>
              </a:ext>
            </a:extLst>
          </p:cNvPr>
          <p:cNvSpPr/>
          <p:nvPr/>
        </p:nvSpPr>
        <p:spPr>
          <a:xfrm rot="16200000">
            <a:off x="3613655" y="5699062"/>
            <a:ext cx="1171404" cy="307777"/>
          </a:xfrm>
          <a:prstGeom prst="rect">
            <a:avLst/>
          </a:prstGeom>
          <a:solidFill>
            <a:schemeClr val="bg1"/>
          </a:solidFill>
        </p:spPr>
        <p:txBody>
          <a:bodyPr wrap="square">
            <a:spAutoFit/>
          </a:bodyPr>
          <a:lstStyle/>
          <a:p>
            <a:pPr algn="ctr"/>
            <a:r>
              <a:rPr lang="en-US" sz="1400" dirty="0"/>
              <a:t>Cost ($MM)</a:t>
            </a:r>
          </a:p>
        </p:txBody>
      </p:sp>
      <p:sp>
        <p:nvSpPr>
          <p:cNvPr id="42" name="Rectangle 41">
            <a:extLst>
              <a:ext uri="{FF2B5EF4-FFF2-40B4-BE49-F238E27FC236}">
                <a16:creationId xmlns:a16="http://schemas.microsoft.com/office/drawing/2014/main" id="{75F98C45-70D7-0149-8A36-08ACD3947E30}"/>
              </a:ext>
            </a:extLst>
          </p:cNvPr>
          <p:cNvSpPr/>
          <p:nvPr/>
        </p:nvSpPr>
        <p:spPr>
          <a:xfrm>
            <a:off x="5649474" y="3484182"/>
            <a:ext cx="515177" cy="307777"/>
          </a:xfrm>
          <a:prstGeom prst="rect">
            <a:avLst/>
          </a:prstGeom>
          <a:noFill/>
        </p:spPr>
        <p:txBody>
          <a:bodyPr wrap="square">
            <a:spAutoFit/>
          </a:bodyPr>
          <a:lstStyle/>
          <a:p>
            <a:r>
              <a:rPr lang="en-US" sz="1400" dirty="0">
                <a:solidFill>
                  <a:schemeClr val="bg1"/>
                </a:solidFill>
              </a:rPr>
              <a:t>RO</a:t>
            </a:r>
            <a:endParaRPr lang="en-US" sz="1200" dirty="0">
              <a:solidFill>
                <a:schemeClr val="bg1"/>
              </a:solidFill>
            </a:endParaRPr>
          </a:p>
        </p:txBody>
      </p:sp>
      <p:sp>
        <p:nvSpPr>
          <p:cNvPr id="44" name="Rectangle 43">
            <a:extLst>
              <a:ext uri="{FF2B5EF4-FFF2-40B4-BE49-F238E27FC236}">
                <a16:creationId xmlns:a16="http://schemas.microsoft.com/office/drawing/2014/main" id="{6DAF9431-DF4A-BE4B-8DAB-FDD9E880045F}"/>
              </a:ext>
            </a:extLst>
          </p:cNvPr>
          <p:cNvSpPr/>
          <p:nvPr/>
        </p:nvSpPr>
        <p:spPr>
          <a:xfrm>
            <a:off x="4657709" y="5991331"/>
            <a:ext cx="1131843" cy="276999"/>
          </a:xfrm>
          <a:prstGeom prst="rect">
            <a:avLst/>
          </a:prstGeom>
          <a:noFill/>
        </p:spPr>
        <p:txBody>
          <a:bodyPr wrap="square">
            <a:spAutoFit/>
          </a:bodyPr>
          <a:lstStyle/>
          <a:p>
            <a:r>
              <a:rPr lang="en-US" sz="1200" dirty="0">
                <a:solidFill>
                  <a:schemeClr val="bg1"/>
                </a:solidFill>
              </a:rPr>
              <a:t>Microfiltration</a:t>
            </a:r>
          </a:p>
        </p:txBody>
      </p:sp>
      <p:sp>
        <p:nvSpPr>
          <p:cNvPr id="45" name="Rectangle 44">
            <a:extLst>
              <a:ext uri="{FF2B5EF4-FFF2-40B4-BE49-F238E27FC236}">
                <a16:creationId xmlns:a16="http://schemas.microsoft.com/office/drawing/2014/main" id="{70407B1B-934D-6E4F-ADA2-A76442ACF259}"/>
              </a:ext>
            </a:extLst>
          </p:cNvPr>
          <p:cNvSpPr/>
          <p:nvPr/>
        </p:nvSpPr>
        <p:spPr>
          <a:xfrm>
            <a:off x="7502792" y="6114441"/>
            <a:ext cx="1331484" cy="307777"/>
          </a:xfrm>
          <a:prstGeom prst="rect">
            <a:avLst/>
          </a:prstGeom>
          <a:noFill/>
        </p:spPr>
        <p:txBody>
          <a:bodyPr wrap="square">
            <a:spAutoFit/>
          </a:bodyPr>
          <a:lstStyle/>
          <a:p>
            <a:r>
              <a:rPr lang="en-US" sz="1400" dirty="0"/>
              <a:t>Chlorination</a:t>
            </a:r>
          </a:p>
        </p:txBody>
      </p:sp>
      <p:sp>
        <p:nvSpPr>
          <p:cNvPr id="46" name="Rectangle 45">
            <a:extLst>
              <a:ext uri="{FF2B5EF4-FFF2-40B4-BE49-F238E27FC236}">
                <a16:creationId xmlns:a16="http://schemas.microsoft.com/office/drawing/2014/main" id="{760C34E4-0D5A-964A-AB06-CCFFD29F26F4}"/>
              </a:ext>
            </a:extLst>
          </p:cNvPr>
          <p:cNvSpPr/>
          <p:nvPr/>
        </p:nvSpPr>
        <p:spPr>
          <a:xfrm>
            <a:off x="6435073" y="5674813"/>
            <a:ext cx="515177" cy="307777"/>
          </a:xfrm>
          <a:prstGeom prst="rect">
            <a:avLst/>
          </a:prstGeom>
          <a:noFill/>
        </p:spPr>
        <p:txBody>
          <a:bodyPr wrap="square">
            <a:spAutoFit/>
          </a:bodyPr>
          <a:lstStyle/>
          <a:p>
            <a:r>
              <a:rPr lang="en-US" sz="1400" dirty="0">
                <a:solidFill>
                  <a:schemeClr val="bg1"/>
                </a:solidFill>
              </a:rPr>
              <a:t>RO</a:t>
            </a:r>
            <a:endParaRPr lang="en-US" sz="1200" dirty="0">
              <a:solidFill>
                <a:schemeClr val="bg1"/>
              </a:solidFill>
            </a:endParaRPr>
          </a:p>
        </p:txBody>
      </p:sp>
      <p:sp>
        <p:nvSpPr>
          <p:cNvPr id="47" name="TextBox 46">
            <a:extLst>
              <a:ext uri="{FF2B5EF4-FFF2-40B4-BE49-F238E27FC236}">
                <a16:creationId xmlns:a16="http://schemas.microsoft.com/office/drawing/2014/main" id="{9182DFB0-6797-0349-8DAE-1FC4B164C325}"/>
              </a:ext>
            </a:extLst>
          </p:cNvPr>
          <p:cNvSpPr txBox="1"/>
          <p:nvPr/>
        </p:nvSpPr>
        <p:spPr>
          <a:xfrm>
            <a:off x="8923450" y="5037224"/>
            <a:ext cx="2193206" cy="954107"/>
          </a:xfrm>
          <a:prstGeom prst="rect">
            <a:avLst/>
          </a:prstGeom>
          <a:noFill/>
        </p:spPr>
        <p:txBody>
          <a:bodyPr wrap="square" rtlCol="0">
            <a:spAutoFit/>
          </a:bodyPr>
          <a:lstStyle/>
          <a:p>
            <a:r>
              <a:rPr lang="en-US" sz="1400" dirty="0"/>
              <a:t>Cost comparison across methods</a:t>
            </a:r>
          </a:p>
          <a:p>
            <a:r>
              <a:rPr lang="en-US" sz="1400" b="1" dirty="0">
                <a:solidFill>
                  <a:schemeClr val="accent5">
                    <a:lumMod val="75000"/>
                  </a:schemeClr>
                </a:solidFill>
              </a:rPr>
              <a:t>WaterTAP3</a:t>
            </a:r>
          </a:p>
          <a:p>
            <a:r>
              <a:rPr lang="en-US" sz="1400" b="1" dirty="0">
                <a:solidFill>
                  <a:schemeClr val="accent2"/>
                </a:solidFill>
              </a:rPr>
              <a:t>Texas Water Board</a:t>
            </a:r>
          </a:p>
        </p:txBody>
      </p:sp>
    </p:spTree>
    <p:extLst>
      <p:ext uri="{BB962C8B-B14F-4D97-AF65-F5344CB8AC3E}">
        <p14:creationId xmlns:p14="http://schemas.microsoft.com/office/powerpoint/2010/main" val="1733443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4C9E479-A2CE-8F42-AE81-436B46C062C6}"/>
              </a:ext>
            </a:extLst>
          </p:cNvPr>
          <p:cNvSpPr/>
          <p:nvPr/>
        </p:nvSpPr>
        <p:spPr>
          <a:xfrm>
            <a:off x="3384117" y="1360507"/>
            <a:ext cx="3087430" cy="3631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6E604-D558-4A1E-88C9-E211858DE17E}"/>
              </a:ext>
            </a:extLst>
          </p:cNvPr>
          <p:cNvSpPr>
            <a:spLocks noGrp="1"/>
          </p:cNvSpPr>
          <p:nvPr>
            <p:ph type="title"/>
          </p:nvPr>
        </p:nvSpPr>
        <p:spPr>
          <a:xfrm>
            <a:off x="94264" y="99654"/>
            <a:ext cx="10515600" cy="1325563"/>
          </a:xfrm>
        </p:spPr>
        <p:txBody>
          <a:bodyPr/>
          <a:lstStyle/>
          <a:p>
            <a:r>
              <a:rPr lang="en-US" dirty="0"/>
              <a:t>Water-TAP3 Capabilities</a:t>
            </a:r>
          </a:p>
        </p:txBody>
      </p:sp>
      <p:sp>
        <p:nvSpPr>
          <p:cNvPr id="7" name="Content Placeholder 2">
            <a:extLst>
              <a:ext uri="{FF2B5EF4-FFF2-40B4-BE49-F238E27FC236}">
                <a16:creationId xmlns:a16="http://schemas.microsoft.com/office/drawing/2014/main" id="{FBD19A47-AFD8-5044-8585-27F3C3B6D6ED}"/>
              </a:ext>
            </a:extLst>
          </p:cNvPr>
          <p:cNvSpPr txBox="1">
            <a:spLocks/>
          </p:cNvSpPr>
          <p:nvPr/>
        </p:nvSpPr>
        <p:spPr>
          <a:xfrm>
            <a:off x="41257" y="762435"/>
            <a:ext cx="3234504" cy="587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accent1">
                    <a:lumMod val="40000"/>
                    <a:lumOff val="60000"/>
                  </a:schemeClr>
                </a:solidFill>
              </a:rPr>
              <a:t>Model framework is based on network topology</a:t>
            </a:r>
            <a:endParaRPr lang="en-US" sz="1600" dirty="0">
              <a:solidFill>
                <a:schemeClr val="accent1">
                  <a:lumMod val="40000"/>
                  <a:lumOff val="60000"/>
                </a:schemeClr>
              </a:solidFill>
            </a:endParaRPr>
          </a:p>
          <a:p>
            <a:pPr marL="0" indent="0">
              <a:buNone/>
            </a:pPr>
            <a:r>
              <a:rPr lang="en-US" sz="1600" b="1" dirty="0">
                <a:solidFill>
                  <a:schemeClr val="accent1">
                    <a:lumMod val="40000"/>
                    <a:lumOff val="60000"/>
                  </a:schemeClr>
                </a:solidFill>
              </a:rPr>
              <a:t>Water source and use case study library</a:t>
            </a:r>
          </a:p>
          <a:p>
            <a:pPr marL="0" indent="0">
              <a:buNone/>
            </a:pPr>
            <a:r>
              <a:rPr lang="en-US" sz="1600" b="1" dirty="0">
                <a:solidFill>
                  <a:schemeClr val="accent1">
                    <a:lumMod val="40000"/>
                    <a:lumOff val="60000"/>
                  </a:schemeClr>
                </a:solidFill>
              </a:rPr>
              <a:t>Model currently represents a sub-set of Excel unit processes</a:t>
            </a:r>
          </a:p>
          <a:p>
            <a:pPr marL="0" indent="0">
              <a:buNone/>
            </a:pPr>
            <a:r>
              <a:rPr lang="en-US" sz="1600" b="1" dirty="0">
                <a:solidFill>
                  <a:schemeClr val="accent1">
                    <a:lumMod val="40000"/>
                    <a:lumOff val="60000"/>
                  </a:schemeClr>
                </a:solidFill>
              </a:rPr>
              <a:t>As with Excel, calculates unit-process level costs and flows</a:t>
            </a:r>
          </a:p>
          <a:p>
            <a:pPr marL="0" indent="0">
              <a:buNone/>
            </a:pPr>
            <a:r>
              <a:rPr lang="en-US" sz="1600" b="1" dirty="0">
                <a:solidFill>
                  <a:schemeClr val="accent1">
                    <a:lumMod val="40000"/>
                    <a:lumOff val="60000"/>
                  </a:schemeClr>
                </a:solidFill>
              </a:rPr>
              <a:t>Has the option of comparing costs calculation methods/options</a:t>
            </a:r>
          </a:p>
          <a:p>
            <a:pPr marL="0" indent="0">
              <a:buNone/>
            </a:pPr>
            <a:r>
              <a:rPr lang="en-US" sz="1600" b="1" dirty="0"/>
              <a:t>Sensitivity analysis: Monte Carlo</a:t>
            </a:r>
          </a:p>
          <a:p>
            <a:pPr>
              <a:buFontTx/>
              <a:buChar char="-"/>
            </a:pPr>
            <a:r>
              <a:rPr lang="en-US" sz="1600" b="1" dirty="0"/>
              <a:t>500 simulations in &lt; 2mins (faster than Excel but turtle speed for Python?)</a:t>
            </a:r>
          </a:p>
          <a:p>
            <a:pPr marL="0" indent="0">
              <a:buNone/>
            </a:pPr>
            <a:r>
              <a:rPr lang="en-US" sz="1600" b="1" dirty="0"/>
              <a:t>Optimization</a:t>
            </a:r>
          </a:p>
          <a:p>
            <a:pPr marL="0" indent="0">
              <a:buNone/>
            </a:pPr>
            <a:r>
              <a:rPr lang="en-US" sz="1600" b="1" dirty="0"/>
              <a:t>- Example of selecting membrane</a:t>
            </a:r>
          </a:p>
        </p:txBody>
      </p:sp>
      <p:pic>
        <p:nvPicPr>
          <p:cNvPr id="5" name="Picture 4">
            <a:extLst>
              <a:ext uri="{FF2B5EF4-FFF2-40B4-BE49-F238E27FC236}">
                <a16:creationId xmlns:a16="http://schemas.microsoft.com/office/drawing/2014/main" id="{C2AAE841-A982-0C46-9894-00AC5C58C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464" y="-6739"/>
            <a:ext cx="3274143" cy="1724238"/>
          </a:xfrm>
          <a:prstGeom prst="rect">
            <a:avLst/>
          </a:prstGeom>
          <a:ln>
            <a:solidFill>
              <a:schemeClr val="tx1"/>
            </a:solidFill>
          </a:ln>
        </p:spPr>
      </p:pic>
      <p:pic>
        <p:nvPicPr>
          <p:cNvPr id="12" name="Picture 11">
            <a:extLst>
              <a:ext uri="{FF2B5EF4-FFF2-40B4-BE49-F238E27FC236}">
                <a16:creationId xmlns:a16="http://schemas.microsoft.com/office/drawing/2014/main" id="{F22E4668-5D3F-F543-A84C-A33AEC8361A6}"/>
              </a:ext>
            </a:extLst>
          </p:cNvPr>
          <p:cNvPicPr>
            <a:picLocks noChangeAspect="1"/>
          </p:cNvPicPr>
          <p:nvPr/>
        </p:nvPicPr>
        <p:blipFill rotWithShape="1">
          <a:blip r:embed="rId4">
            <a:extLst>
              <a:ext uri="{28A0092B-C50C-407E-A947-70E740481C1C}">
                <a14:useLocalDpi xmlns:a14="http://schemas.microsoft.com/office/drawing/2010/main" val="0"/>
              </a:ext>
            </a:extLst>
          </a:blip>
          <a:srcRect l="5034" b="22597"/>
          <a:stretch/>
        </p:blipFill>
        <p:spPr>
          <a:xfrm>
            <a:off x="7242289" y="1206296"/>
            <a:ext cx="4799945" cy="2674977"/>
          </a:xfrm>
          <a:prstGeom prst="rect">
            <a:avLst/>
          </a:prstGeom>
          <a:ln w="25400">
            <a:solidFill>
              <a:srgbClr val="FF0101"/>
            </a:solidFill>
          </a:ln>
        </p:spPr>
      </p:pic>
      <p:sp>
        <p:nvSpPr>
          <p:cNvPr id="13" name="Rectangle 12">
            <a:extLst>
              <a:ext uri="{FF2B5EF4-FFF2-40B4-BE49-F238E27FC236}">
                <a16:creationId xmlns:a16="http://schemas.microsoft.com/office/drawing/2014/main" id="{30370D90-3278-9E4D-A080-CBA213F50717}"/>
              </a:ext>
            </a:extLst>
          </p:cNvPr>
          <p:cNvSpPr/>
          <p:nvPr/>
        </p:nvSpPr>
        <p:spPr>
          <a:xfrm>
            <a:off x="6727112" y="541337"/>
            <a:ext cx="1273888" cy="585537"/>
          </a:xfrm>
          <a:prstGeom prst="rect">
            <a:avLst/>
          </a:prstGeom>
          <a:noFill/>
          <a:ln w="25400">
            <a:solidFill>
              <a:srgbClr val="FF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EA37BDB5-D753-0246-90F5-048F733C973C}"/>
              </a:ext>
            </a:extLst>
          </p:cNvPr>
          <p:cNvCxnSpPr>
            <a:cxnSpLocks/>
          </p:cNvCxnSpPr>
          <p:nvPr/>
        </p:nvCxnSpPr>
        <p:spPr>
          <a:xfrm>
            <a:off x="6728959" y="1111720"/>
            <a:ext cx="515177" cy="2754399"/>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1F3178-F7D8-4742-9022-7C583471CABA}"/>
              </a:ext>
            </a:extLst>
          </p:cNvPr>
          <p:cNvCxnSpPr>
            <a:cxnSpLocks/>
          </p:cNvCxnSpPr>
          <p:nvPr/>
        </p:nvCxnSpPr>
        <p:spPr>
          <a:xfrm>
            <a:off x="6727112" y="525575"/>
            <a:ext cx="515177" cy="680721"/>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C8F26F-9E57-4A44-85D3-0E992CE298B8}"/>
              </a:ext>
            </a:extLst>
          </p:cNvPr>
          <p:cNvCxnSpPr>
            <a:cxnSpLocks/>
          </p:cNvCxnSpPr>
          <p:nvPr/>
        </p:nvCxnSpPr>
        <p:spPr>
          <a:xfrm>
            <a:off x="8009357" y="549532"/>
            <a:ext cx="4032877" cy="656764"/>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453C88-F87B-984D-83AF-DF3F0AC015CB}"/>
              </a:ext>
            </a:extLst>
          </p:cNvPr>
          <p:cNvCxnSpPr>
            <a:cxnSpLocks/>
          </p:cNvCxnSpPr>
          <p:nvPr/>
        </p:nvCxnSpPr>
        <p:spPr>
          <a:xfrm>
            <a:off x="7743187" y="1142636"/>
            <a:ext cx="295193" cy="63660"/>
          </a:xfrm>
          <a:prstGeom prst="line">
            <a:avLst/>
          </a:prstGeom>
          <a:ln w="12700">
            <a:solidFill>
              <a:srgbClr val="FF0000"/>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7D5498C-E7B9-BD47-90F0-6F9A5D185A5B}"/>
              </a:ext>
            </a:extLst>
          </p:cNvPr>
          <p:cNvSpPr/>
          <p:nvPr/>
        </p:nvSpPr>
        <p:spPr>
          <a:xfrm>
            <a:off x="3883076" y="3418255"/>
            <a:ext cx="1131843" cy="276999"/>
          </a:xfrm>
          <a:prstGeom prst="rect">
            <a:avLst/>
          </a:prstGeom>
          <a:noFill/>
        </p:spPr>
        <p:txBody>
          <a:bodyPr wrap="square">
            <a:spAutoFit/>
          </a:bodyPr>
          <a:lstStyle/>
          <a:p>
            <a:r>
              <a:rPr lang="en-US" sz="1200" dirty="0">
                <a:solidFill>
                  <a:schemeClr val="bg1"/>
                </a:solidFill>
              </a:rPr>
              <a:t>Microfiltration</a:t>
            </a:r>
          </a:p>
        </p:txBody>
      </p:sp>
      <p:sp>
        <p:nvSpPr>
          <p:cNvPr id="33" name="Rectangle 32">
            <a:extLst>
              <a:ext uri="{FF2B5EF4-FFF2-40B4-BE49-F238E27FC236}">
                <a16:creationId xmlns:a16="http://schemas.microsoft.com/office/drawing/2014/main" id="{D50FDA2C-DDC6-6F4D-8D61-C2F1E782DBFB}"/>
              </a:ext>
            </a:extLst>
          </p:cNvPr>
          <p:cNvSpPr/>
          <p:nvPr/>
        </p:nvSpPr>
        <p:spPr>
          <a:xfrm>
            <a:off x="5810863" y="216949"/>
            <a:ext cx="1096775" cy="276999"/>
          </a:xfrm>
          <a:prstGeom prst="rect">
            <a:avLst/>
          </a:prstGeom>
          <a:solidFill>
            <a:schemeClr val="bg1"/>
          </a:solidFill>
        </p:spPr>
        <p:txBody>
          <a:bodyPr wrap="none">
            <a:spAutoFit/>
          </a:bodyPr>
          <a:lstStyle/>
          <a:p>
            <a:r>
              <a:rPr lang="en-US" sz="1200" dirty="0"/>
              <a:t>Microfiltration</a:t>
            </a:r>
          </a:p>
        </p:txBody>
      </p:sp>
      <p:sp>
        <p:nvSpPr>
          <p:cNvPr id="34" name="Rectangle 33">
            <a:extLst>
              <a:ext uri="{FF2B5EF4-FFF2-40B4-BE49-F238E27FC236}">
                <a16:creationId xmlns:a16="http://schemas.microsoft.com/office/drawing/2014/main" id="{B7CCED69-94D2-6E41-9B8A-6B328EC29E1E}"/>
              </a:ext>
            </a:extLst>
          </p:cNvPr>
          <p:cNvSpPr/>
          <p:nvPr/>
        </p:nvSpPr>
        <p:spPr>
          <a:xfrm>
            <a:off x="7156307" y="208865"/>
            <a:ext cx="415498" cy="276999"/>
          </a:xfrm>
          <a:prstGeom prst="rect">
            <a:avLst/>
          </a:prstGeom>
          <a:solidFill>
            <a:schemeClr val="bg1"/>
          </a:solidFill>
        </p:spPr>
        <p:txBody>
          <a:bodyPr wrap="none">
            <a:spAutoFit/>
          </a:bodyPr>
          <a:lstStyle/>
          <a:p>
            <a:r>
              <a:rPr lang="en-US" sz="1200" dirty="0"/>
              <a:t>RO</a:t>
            </a:r>
          </a:p>
        </p:txBody>
      </p:sp>
      <p:sp>
        <p:nvSpPr>
          <p:cNvPr id="35" name="Rectangle 34">
            <a:extLst>
              <a:ext uri="{FF2B5EF4-FFF2-40B4-BE49-F238E27FC236}">
                <a16:creationId xmlns:a16="http://schemas.microsoft.com/office/drawing/2014/main" id="{9BAF9760-DB86-804A-989F-E9BD94C221E6}"/>
              </a:ext>
            </a:extLst>
          </p:cNvPr>
          <p:cNvSpPr/>
          <p:nvPr/>
        </p:nvSpPr>
        <p:spPr>
          <a:xfrm>
            <a:off x="8009357" y="205647"/>
            <a:ext cx="1000595" cy="276999"/>
          </a:xfrm>
          <a:prstGeom prst="rect">
            <a:avLst/>
          </a:prstGeom>
          <a:solidFill>
            <a:schemeClr val="bg1"/>
          </a:solidFill>
        </p:spPr>
        <p:txBody>
          <a:bodyPr wrap="none">
            <a:spAutoFit/>
          </a:bodyPr>
          <a:lstStyle/>
          <a:p>
            <a:r>
              <a:rPr lang="en-US" sz="1200" dirty="0"/>
              <a:t>Chlorination</a:t>
            </a:r>
          </a:p>
        </p:txBody>
      </p:sp>
      <p:sp>
        <p:nvSpPr>
          <p:cNvPr id="42" name="Rectangle 41">
            <a:extLst>
              <a:ext uri="{FF2B5EF4-FFF2-40B4-BE49-F238E27FC236}">
                <a16:creationId xmlns:a16="http://schemas.microsoft.com/office/drawing/2014/main" id="{75F98C45-70D7-0149-8A36-08ACD3947E30}"/>
              </a:ext>
            </a:extLst>
          </p:cNvPr>
          <p:cNvSpPr/>
          <p:nvPr/>
        </p:nvSpPr>
        <p:spPr>
          <a:xfrm>
            <a:off x="5555160" y="3174818"/>
            <a:ext cx="515177" cy="307777"/>
          </a:xfrm>
          <a:prstGeom prst="rect">
            <a:avLst/>
          </a:prstGeom>
          <a:noFill/>
        </p:spPr>
        <p:txBody>
          <a:bodyPr wrap="square">
            <a:spAutoFit/>
          </a:bodyPr>
          <a:lstStyle/>
          <a:p>
            <a:r>
              <a:rPr lang="en-US" sz="1400" dirty="0">
                <a:solidFill>
                  <a:schemeClr val="bg1"/>
                </a:solidFill>
              </a:rPr>
              <a:t>RO</a:t>
            </a:r>
            <a:endParaRPr lang="en-US" sz="1200" dirty="0">
              <a:solidFill>
                <a:schemeClr val="bg1"/>
              </a:solidFill>
            </a:endParaRPr>
          </a:p>
        </p:txBody>
      </p:sp>
      <p:pic>
        <p:nvPicPr>
          <p:cNvPr id="6" name="Picture 5">
            <a:extLst>
              <a:ext uri="{FF2B5EF4-FFF2-40B4-BE49-F238E27FC236}">
                <a16:creationId xmlns:a16="http://schemas.microsoft.com/office/drawing/2014/main" id="{5C1D0ADE-E498-1043-9844-4F025699A8DD}"/>
              </a:ext>
            </a:extLst>
          </p:cNvPr>
          <p:cNvPicPr>
            <a:picLocks noChangeAspect="1"/>
          </p:cNvPicPr>
          <p:nvPr/>
        </p:nvPicPr>
        <p:blipFill>
          <a:blip r:embed="rId5"/>
          <a:stretch>
            <a:fillRect/>
          </a:stretch>
        </p:blipFill>
        <p:spPr>
          <a:xfrm>
            <a:off x="3384117" y="1554368"/>
            <a:ext cx="2212895" cy="1491299"/>
          </a:xfrm>
          <a:prstGeom prst="rect">
            <a:avLst/>
          </a:prstGeom>
        </p:spPr>
      </p:pic>
      <p:pic>
        <p:nvPicPr>
          <p:cNvPr id="3" name="Picture 2">
            <a:extLst>
              <a:ext uri="{FF2B5EF4-FFF2-40B4-BE49-F238E27FC236}">
                <a16:creationId xmlns:a16="http://schemas.microsoft.com/office/drawing/2014/main" id="{BC9ACF23-BF25-DC4F-92DF-A1198DA7B08B}"/>
              </a:ext>
            </a:extLst>
          </p:cNvPr>
          <p:cNvPicPr>
            <a:picLocks noChangeAspect="1"/>
          </p:cNvPicPr>
          <p:nvPr/>
        </p:nvPicPr>
        <p:blipFill rotWithShape="1">
          <a:blip r:embed="rId6"/>
          <a:srcRect b="12473"/>
          <a:stretch/>
        </p:blipFill>
        <p:spPr>
          <a:xfrm>
            <a:off x="3745755" y="3253775"/>
            <a:ext cx="2725792" cy="1367036"/>
          </a:xfrm>
          <a:prstGeom prst="rect">
            <a:avLst/>
          </a:prstGeom>
        </p:spPr>
      </p:pic>
      <p:sp>
        <p:nvSpPr>
          <p:cNvPr id="8" name="Rectangle 7">
            <a:extLst>
              <a:ext uri="{FF2B5EF4-FFF2-40B4-BE49-F238E27FC236}">
                <a16:creationId xmlns:a16="http://schemas.microsoft.com/office/drawing/2014/main" id="{DB15A5E5-5614-6D48-9CC1-BE4072AFA572}"/>
              </a:ext>
            </a:extLst>
          </p:cNvPr>
          <p:cNvSpPr/>
          <p:nvPr/>
        </p:nvSpPr>
        <p:spPr>
          <a:xfrm>
            <a:off x="3425155" y="1360507"/>
            <a:ext cx="2128296" cy="276999"/>
          </a:xfrm>
          <a:prstGeom prst="rect">
            <a:avLst/>
          </a:prstGeom>
        </p:spPr>
        <p:txBody>
          <a:bodyPr wrap="square">
            <a:spAutoFit/>
          </a:bodyPr>
          <a:lstStyle/>
          <a:p>
            <a:r>
              <a:rPr lang="en-US" sz="1200" b="1" dirty="0"/>
              <a:t>Monte Carlo example:</a:t>
            </a:r>
            <a:endParaRPr lang="en-US" sz="1200" dirty="0"/>
          </a:p>
        </p:txBody>
      </p:sp>
      <p:sp>
        <p:nvSpPr>
          <p:cNvPr id="9" name="Rectangle 8">
            <a:extLst>
              <a:ext uri="{FF2B5EF4-FFF2-40B4-BE49-F238E27FC236}">
                <a16:creationId xmlns:a16="http://schemas.microsoft.com/office/drawing/2014/main" id="{F53399BD-FDFD-6344-B201-1F41770B7C51}"/>
              </a:ext>
            </a:extLst>
          </p:cNvPr>
          <p:cNvSpPr/>
          <p:nvPr/>
        </p:nvSpPr>
        <p:spPr>
          <a:xfrm>
            <a:off x="3554186" y="2959323"/>
            <a:ext cx="1999265" cy="276999"/>
          </a:xfrm>
          <a:prstGeom prst="rect">
            <a:avLst/>
          </a:prstGeom>
        </p:spPr>
        <p:txBody>
          <a:bodyPr wrap="none">
            <a:spAutoFit/>
          </a:bodyPr>
          <a:lstStyle/>
          <a:p>
            <a:r>
              <a:rPr lang="en-US" sz="1200" b="1" dirty="0"/>
              <a:t>Capital scaling exponent</a:t>
            </a:r>
            <a:endParaRPr lang="en-US" sz="1200" dirty="0"/>
          </a:p>
        </p:txBody>
      </p:sp>
      <p:sp>
        <p:nvSpPr>
          <p:cNvPr id="36" name="Rectangle 35">
            <a:extLst>
              <a:ext uri="{FF2B5EF4-FFF2-40B4-BE49-F238E27FC236}">
                <a16:creationId xmlns:a16="http://schemas.microsoft.com/office/drawing/2014/main" id="{4032BAEB-9499-CA47-A52D-CE4C58B6FA6C}"/>
              </a:ext>
            </a:extLst>
          </p:cNvPr>
          <p:cNvSpPr/>
          <p:nvPr/>
        </p:nvSpPr>
        <p:spPr>
          <a:xfrm>
            <a:off x="4109018" y="4646791"/>
            <a:ext cx="1999265" cy="276999"/>
          </a:xfrm>
          <a:prstGeom prst="rect">
            <a:avLst/>
          </a:prstGeom>
        </p:spPr>
        <p:txBody>
          <a:bodyPr wrap="none">
            <a:spAutoFit/>
          </a:bodyPr>
          <a:lstStyle/>
          <a:p>
            <a:r>
              <a:rPr lang="en-US" sz="1200" b="1" dirty="0"/>
              <a:t>Capital scaling exponent</a:t>
            </a:r>
            <a:endParaRPr lang="en-US" sz="1200" dirty="0"/>
          </a:p>
        </p:txBody>
      </p:sp>
      <p:pic>
        <p:nvPicPr>
          <p:cNvPr id="38" name="Picture 37">
            <a:extLst>
              <a:ext uri="{FF2B5EF4-FFF2-40B4-BE49-F238E27FC236}">
                <a16:creationId xmlns:a16="http://schemas.microsoft.com/office/drawing/2014/main" id="{A3E1B496-30FA-8D49-A6F3-4C1CEFA4BB27}"/>
              </a:ext>
            </a:extLst>
          </p:cNvPr>
          <p:cNvPicPr>
            <a:picLocks noChangeAspect="1"/>
          </p:cNvPicPr>
          <p:nvPr/>
        </p:nvPicPr>
        <p:blipFill rotWithShape="1">
          <a:blip r:embed="rId5"/>
          <a:srcRect l="8528" t="91670"/>
          <a:stretch/>
        </p:blipFill>
        <p:spPr>
          <a:xfrm>
            <a:off x="4111154" y="4593127"/>
            <a:ext cx="2057503" cy="119882"/>
          </a:xfrm>
          <a:prstGeom prst="rect">
            <a:avLst/>
          </a:prstGeom>
          <a:solidFill>
            <a:schemeClr val="bg1"/>
          </a:solidFill>
        </p:spPr>
      </p:pic>
      <p:cxnSp>
        <p:nvCxnSpPr>
          <p:cNvPr id="14" name="Straight Connector 13">
            <a:extLst>
              <a:ext uri="{FF2B5EF4-FFF2-40B4-BE49-F238E27FC236}">
                <a16:creationId xmlns:a16="http://schemas.microsoft.com/office/drawing/2014/main" id="{B7DEF401-7B73-BA46-8B19-D1A5CB5AB997}"/>
              </a:ext>
            </a:extLst>
          </p:cNvPr>
          <p:cNvCxnSpPr>
            <a:cxnSpLocks/>
          </p:cNvCxnSpPr>
          <p:nvPr/>
        </p:nvCxnSpPr>
        <p:spPr>
          <a:xfrm>
            <a:off x="5244425" y="2249129"/>
            <a:ext cx="648929" cy="0"/>
          </a:xfrm>
          <a:prstGeom prst="line">
            <a:avLst/>
          </a:prstGeom>
          <a:ln w="38100">
            <a:solidFill>
              <a:schemeClr val="accent2">
                <a:lumMod val="50000"/>
              </a:schemeClr>
            </a:solidFill>
            <a:headEnd w="lg" len="lg"/>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F397C6-5FF3-CC48-BF4D-7DE242A6AFE9}"/>
              </a:ext>
            </a:extLst>
          </p:cNvPr>
          <p:cNvCxnSpPr>
            <a:cxnSpLocks/>
          </p:cNvCxnSpPr>
          <p:nvPr/>
        </p:nvCxnSpPr>
        <p:spPr>
          <a:xfrm>
            <a:off x="5893354" y="2249129"/>
            <a:ext cx="0" cy="1233466"/>
          </a:xfrm>
          <a:prstGeom prst="line">
            <a:avLst/>
          </a:prstGeom>
          <a:ln w="38100">
            <a:solidFill>
              <a:schemeClr val="accent2">
                <a:lumMod val="50000"/>
              </a:schemeClr>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5AEECD2-7A5B-F342-85F2-A6AE7AC6836F}"/>
              </a:ext>
            </a:extLst>
          </p:cNvPr>
          <p:cNvSpPr/>
          <p:nvPr/>
        </p:nvSpPr>
        <p:spPr>
          <a:xfrm rot="16200000">
            <a:off x="3343329" y="3808015"/>
            <a:ext cx="1013419" cy="276999"/>
          </a:xfrm>
          <a:prstGeom prst="rect">
            <a:avLst/>
          </a:prstGeom>
          <a:solidFill>
            <a:schemeClr val="bg1"/>
          </a:solidFill>
        </p:spPr>
        <p:txBody>
          <a:bodyPr wrap="none">
            <a:spAutoFit/>
          </a:bodyPr>
          <a:lstStyle/>
          <a:p>
            <a:r>
              <a:rPr lang="en-US" sz="1200" b="1" dirty="0"/>
              <a:t>Cost ($MM)</a:t>
            </a:r>
            <a:endParaRPr lang="en-US" sz="1200" dirty="0"/>
          </a:p>
        </p:txBody>
      </p:sp>
      <p:pic>
        <p:nvPicPr>
          <p:cNvPr id="22" name="Picture 21">
            <a:extLst>
              <a:ext uri="{FF2B5EF4-FFF2-40B4-BE49-F238E27FC236}">
                <a16:creationId xmlns:a16="http://schemas.microsoft.com/office/drawing/2014/main" id="{0D5FC588-FCDD-F74D-B6B9-5438462C9E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6788" y="5662584"/>
            <a:ext cx="6284366" cy="1010494"/>
          </a:xfrm>
          <a:prstGeom prst="rect">
            <a:avLst/>
          </a:prstGeom>
          <a:ln>
            <a:solidFill>
              <a:schemeClr val="tx1"/>
            </a:solidFill>
          </a:ln>
        </p:spPr>
      </p:pic>
      <p:pic>
        <p:nvPicPr>
          <p:cNvPr id="27" name="Picture 26">
            <a:extLst>
              <a:ext uri="{FF2B5EF4-FFF2-40B4-BE49-F238E27FC236}">
                <a16:creationId xmlns:a16="http://schemas.microsoft.com/office/drawing/2014/main" id="{0F75C27D-1D9B-F644-B677-66CE6FC92A6D}"/>
              </a:ext>
            </a:extLst>
          </p:cNvPr>
          <p:cNvPicPr>
            <a:picLocks noChangeAspect="1"/>
          </p:cNvPicPr>
          <p:nvPr/>
        </p:nvPicPr>
        <p:blipFill rotWithShape="1">
          <a:blip r:embed="rId8">
            <a:extLst>
              <a:ext uri="{28A0092B-C50C-407E-A947-70E740481C1C}">
                <a14:useLocalDpi xmlns:a14="http://schemas.microsoft.com/office/drawing/2010/main" val="0"/>
              </a:ext>
            </a:extLst>
          </a:blip>
          <a:srcRect l="3662" t="23504" r="15944" b="10699"/>
          <a:stretch/>
        </p:blipFill>
        <p:spPr>
          <a:xfrm>
            <a:off x="9117135" y="4538037"/>
            <a:ext cx="2431222" cy="2284313"/>
          </a:xfrm>
          <a:prstGeom prst="rect">
            <a:avLst/>
          </a:prstGeom>
          <a:ln>
            <a:solidFill>
              <a:schemeClr val="tx1"/>
            </a:solidFill>
          </a:ln>
        </p:spPr>
      </p:pic>
      <p:pic>
        <p:nvPicPr>
          <p:cNvPr id="25" name="Picture 24">
            <a:extLst>
              <a:ext uri="{FF2B5EF4-FFF2-40B4-BE49-F238E27FC236}">
                <a16:creationId xmlns:a16="http://schemas.microsoft.com/office/drawing/2014/main" id="{DFCFEE7A-2006-3941-A863-C81B4AE84FA9}"/>
              </a:ext>
            </a:extLst>
          </p:cNvPr>
          <p:cNvPicPr>
            <a:picLocks noChangeAspect="1"/>
          </p:cNvPicPr>
          <p:nvPr/>
        </p:nvPicPr>
        <p:blipFill rotWithShape="1">
          <a:blip r:embed="rId9">
            <a:extLst>
              <a:ext uri="{28A0092B-C50C-407E-A947-70E740481C1C}">
                <a14:useLocalDpi xmlns:a14="http://schemas.microsoft.com/office/drawing/2010/main" val="0"/>
              </a:ext>
            </a:extLst>
          </a:blip>
          <a:srcRect b="16015"/>
          <a:stretch/>
        </p:blipFill>
        <p:spPr>
          <a:xfrm>
            <a:off x="7606954" y="4040141"/>
            <a:ext cx="2725792" cy="1112613"/>
          </a:xfrm>
          <a:prstGeom prst="rect">
            <a:avLst/>
          </a:prstGeom>
          <a:ln>
            <a:solidFill>
              <a:schemeClr val="tx1"/>
            </a:solidFill>
          </a:ln>
        </p:spPr>
      </p:pic>
      <p:sp>
        <p:nvSpPr>
          <p:cNvPr id="28" name="Rectangle 27">
            <a:extLst>
              <a:ext uri="{FF2B5EF4-FFF2-40B4-BE49-F238E27FC236}">
                <a16:creationId xmlns:a16="http://schemas.microsoft.com/office/drawing/2014/main" id="{654E8F3B-DF09-7D45-A2E4-D84A13C4FA59}"/>
              </a:ext>
            </a:extLst>
          </p:cNvPr>
          <p:cNvSpPr/>
          <p:nvPr/>
        </p:nvSpPr>
        <p:spPr>
          <a:xfrm>
            <a:off x="10058334" y="5116561"/>
            <a:ext cx="530915" cy="369332"/>
          </a:xfrm>
          <a:prstGeom prst="rect">
            <a:avLst/>
          </a:prstGeom>
        </p:spPr>
        <p:txBody>
          <a:bodyPr wrap="none">
            <a:spAutoFit/>
          </a:bodyPr>
          <a:lstStyle/>
          <a:p>
            <a:r>
              <a:rPr lang="en-US" b="1" dirty="0"/>
              <a:t>RO</a:t>
            </a:r>
            <a:endParaRPr lang="en-US" dirty="0"/>
          </a:p>
        </p:txBody>
      </p:sp>
      <p:sp>
        <p:nvSpPr>
          <p:cNvPr id="43" name="Rectangle 42">
            <a:extLst>
              <a:ext uri="{FF2B5EF4-FFF2-40B4-BE49-F238E27FC236}">
                <a16:creationId xmlns:a16="http://schemas.microsoft.com/office/drawing/2014/main" id="{345B1E52-8C6C-0E4D-8E2C-05B4499B5CF6}"/>
              </a:ext>
            </a:extLst>
          </p:cNvPr>
          <p:cNvSpPr/>
          <p:nvPr/>
        </p:nvSpPr>
        <p:spPr>
          <a:xfrm>
            <a:off x="3049466" y="5348370"/>
            <a:ext cx="5687776" cy="338554"/>
          </a:xfrm>
          <a:prstGeom prst="rect">
            <a:avLst/>
          </a:prstGeom>
        </p:spPr>
        <p:txBody>
          <a:bodyPr wrap="none">
            <a:spAutoFit/>
          </a:bodyPr>
          <a:lstStyle/>
          <a:p>
            <a:r>
              <a:rPr lang="en-US" sz="1600" b="1" dirty="0"/>
              <a:t>Optimization example: selection of least-cost membrane</a:t>
            </a:r>
            <a:endParaRPr lang="en-US" sz="1600" dirty="0"/>
          </a:p>
        </p:txBody>
      </p:sp>
    </p:spTree>
    <p:extLst>
      <p:ext uri="{BB962C8B-B14F-4D97-AF65-F5344CB8AC3E}">
        <p14:creationId xmlns:p14="http://schemas.microsoft.com/office/powerpoint/2010/main" val="247963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3"/>
          <p:cNvPicPr preferRelativeResize="0">
            <a:picLocks noChangeAspect="1"/>
          </p:cNvPicPr>
          <p:nvPr/>
        </p:nvPicPr>
        <p:blipFill rotWithShape="1">
          <a:blip r:embed="rId4">
            <a:alphaModFix/>
          </a:blip>
          <a:srcRect r="10469"/>
          <a:stretch/>
        </p:blipFill>
        <p:spPr>
          <a:xfrm>
            <a:off x="8186654" y="1441971"/>
            <a:ext cx="2068833" cy="3974058"/>
          </a:xfrm>
          <a:prstGeom prst="rect">
            <a:avLst/>
          </a:prstGeom>
          <a:noFill/>
          <a:ln>
            <a:noFill/>
          </a:ln>
        </p:spPr>
      </p:pic>
      <p:sp>
        <p:nvSpPr>
          <p:cNvPr id="115" name="Google Shape;115;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
        <p:nvSpPr>
          <p:cNvPr id="109" name="Google Shape;109;p3"/>
          <p:cNvSpPr/>
          <p:nvPr/>
        </p:nvSpPr>
        <p:spPr>
          <a:xfrm>
            <a:off x="8069041" y="5414728"/>
            <a:ext cx="3145113" cy="84019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dirty="0">
                <a:solidFill>
                  <a:schemeClr val="accent5">
                    <a:lumMod val="50000"/>
                  </a:schemeClr>
                </a:solidFill>
                <a:ea typeface="Calibri"/>
                <a:cs typeface="Calibri"/>
                <a:sym typeface="Calibri"/>
              </a:rPr>
              <a:t>Water Data and Analysis Management System (Water-DAMS)</a:t>
            </a:r>
            <a:endParaRPr dirty="0">
              <a:solidFill>
                <a:schemeClr val="accent5">
                  <a:lumMod val="50000"/>
                </a:schemeClr>
              </a:solidFill>
              <a:ea typeface="Calibri"/>
              <a:cs typeface="Calibri"/>
              <a:sym typeface="Calibri"/>
            </a:endParaRPr>
          </a:p>
        </p:txBody>
      </p:sp>
      <p:sp>
        <p:nvSpPr>
          <p:cNvPr id="110" name="Google Shape;110;p3"/>
          <p:cNvSpPr/>
          <p:nvPr/>
        </p:nvSpPr>
        <p:spPr>
          <a:xfrm>
            <a:off x="4139905" y="5414728"/>
            <a:ext cx="3315087" cy="59089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dirty="0">
                <a:solidFill>
                  <a:schemeClr val="accent5">
                    <a:lumMod val="50000"/>
                  </a:schemeClr>
                </a:solidFill>
                <a:ea typeface="Calibri"/>
                <a:cs typeface="Calibri"/>
                <a:sym typeface="Calibri"/>
              </a:rPr>
              <a:t>Water Techno-economic Pipe Parity Platform (Water-TAP</a:t>
            </a:r>
            <a:r>
              <a:rPr lang="en-US" baseline="30000" dirty="0">
                <a:solidFill>
                  <a:schemeClr val="accent5">
                    <a:lumMod val="50000"/>
                  </a:schemeClr>
                </a:solidFill>
                <a:ea typeface="Calibri"/>
                <a:cs typeface="Calibri"/>
                <a:sym typeface="Calibri"/>
              </a:rPr>
              <a:t>3</a:t>
            </a:r>
            <a:r>
              <a:rPr lang="en-US" dirty="0">
                <a:solidFill>
                  <a:schemeClr val="accent5">
                    <a:lumMod val="50000"/>
                  </a:schemeClr>
                </a:solidFill>
                <a:ea typeface="Calibri"/>
                <a:cs typeface="Calibri"/>
                <a:sym typeface="Calibri"/>
              </a:rPr>
              <a:t>)</a:t>
            </a:r>
            <a:endParaRPr dirty="0">
              <a:solidFill>
                <a:schemeClr val="accent5">
                  <a:lumMod val="50000"/>
                </a:schemeClr>
              </a:solidFill>
              <a:ea typeface="Calibri"/>
              <a:cs typeface="Calibri"/>
              <a:sym typeface="Calibri"/>
            </a:endParaRPr>
          </a:p>
        </p:txBody>
      </p:sp>
      <p:pic>
        <p:nvPicPr>
          <p:cNvPr id="112" name="Google Shape;112;p3"/>
          <p:cNvPicPr preferRelativeResize="0">
            <a:picLocks noChangeAspect="1"/>
          </p:cNvPicPr>
          <p:nvPr/>
        </p:nvPicPr>
        <p:blipFill rotWithShape="1">
          <a:blip r:embed="rId5">
            <a:alphaModFix/>
          </a:blip>
          <a:srcRect/>
          <a:stretch/>
        </p:blipFill>
        <p:spPr>
          <a:xfrm>
            <a:off x="3487877" y="2338093"/>
            <a:ext cx="4466521" cy="2489083"/>
          </a:xfrm>
          <a:prstGeom prst="rect">
            <a:avLst/>
          </a:prstGeom>
          <a:noFill/>
          <a:ln>
            <a:noFill/>
          </a:ln>
        </p:spPr>
      </p:pic>
      <p:pic>
        <p:nvPicPr>
          <p:cNvPr id="113" name="Google Shape;113;p3"/>
          <p:cNvPicPr preferRelativeResize="0"/>
          <p:nvPr/>
        </p:nvPicPr>
        <p:blipFill rotWithShape="1">
          <a:blip r:embed="rId6">
            <a:alphaModFix/>
          </a:blip>
          <a:srcRect/>
          <a:stretch/>
        </p:blipFill>
        <p:spPr>
          <a:xfrm>
            <a:off x="9552298" y="164485"/>
            <a:ext cx="649034" cy="658475"/>
          </a:xfrm>
          <a:prstGeom prst="rect">
            <a:avLst/>
          </a:prstGeom>
          <a:noFill/>
          <a:ln>
            <a:noFill/>
          </a:ln>
        </p:spPr>
      </p:pic>
      <p:sp>
        <p:nvSpPr>
          <p:cNvPr id="3" name="Title 2">
            <a:extLst>
              <a:ext uri="{FF2B5EF4-FFF2-40B4-BE49-F238E27FC236}">
                <a16:creationId xmlns:a16="http://schemas.microsoft.com/office/drawing/2014/main" id="{887B1832-A2D1-45A2-B583-6B27F7AEAFC3}"/>
              </a:ext>
            </a:extLst>
          </p:cNvPr>
          <p:cNvSpPr>
            <a:spLocks noGrp="1"/>
          </p:cNvSpPr>
          <p:nvPr>
            <p:ph type="title"/>
          </p:nvPr>
        </p:nvSpPr>
        <p:spPr>
          <a:xfrm>
            <a:off x="408961" y="224338"/>
            <a:ext cx="9782272" cy="1526203"/>
          </a:xfrm>
        </p:spPr>
        <p:txBody>
          <a:bodyPr>
            <a:normAutofit fontScale="90000"/>
          </a:bodyPr>
          <a:lstStyle/>
          <a:p>
            <a:pPr>
              <a:lnSpc>
                <a:spcPct val="100000"/>
              </a:lnSpc>
              <a:spcBef>
                <a:spcPts val="1200"/>
              </a:spcBef>
              <a:spcAft>
                <a:spcPts val="600"/>
              </a:spcAft>
            </a:pPr>
            <a:r>
              <a:rPr lang="en-US" sz="4000" dirty="0"/>
              <a:t>Integrated Data and Analysis</a:t>
            </a:r>
            <a:br>
              <a:rPr lang="en-US" baseline="30000" dirty="0"/>
            </a:br>
            <a:r>
              <a:rPr lang="en-US" sz="2400" dirty="0"/>
              <a:t>GOAL: </a:t>
            </a:r>
            <a:r>
              <a:rPr lang="en-US" sz="2400" b="0" dirty="0"/>
              <a:t>Prioritize early-stage R&amp;D in water desalination in an unbiased and transparent process and provide foundational data and tools to the public.</a:t>
            </a:r>
            <a:endParaRPr lang="en-US" b="0" dirty="0"/>
          </a:p>
        </p:txBody>
      </p:sp>
      <p:grpSp>
        <p:nvGrpSpPr>
          <p:cNvPr id="4" name="Group 3">
            <a:extLst>
              <a:ext uri="{FF2B5EF4-FFF2-40B4-BE49-F238E27FC236}">
                <a16:creationId xmlns:a16="http://schemas.microsoft.com/office/drawing/2014/main" id="{45098776-C23C-404F-A62D-CE18EB630505}"/>
              </a:ext>
            </a:extLst>
          </p:cNvPr>
          <p:cNvGrpSpPr/>
          <p:nvPr/>
        </p:nvGrpSpPr>
        <p:grpSpPr>
          <a:xfrm>
            <a:off x="85191" y="2340840"/>
            <a:ext cx="3170431" cy="3458692"/>
            <a:chOff x="8273229" y="2657474"/>
            <a:chExt cx="3170431" cy="3458692"/>
          </a:xfrm>
        </p:grpSpPr>
        <p:sp>
          <p:nvSpPr>
            <p:cNvPr id="111" name="Google Shape;111;p3"/>
            <p:cNvSpPr/>
            <p:nvPr/>
          </p:nvSpPr>
          <p:spPr>
            <a:xfrm>
              <a:off x="8340126" y="5774573"/>
              <a:ext cx="3036635" cy="341593"/>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dirty="0">
                  <a:solidFill>
                    <a:schemeClr val="accent5">
                      <a:lumMod val="50000"/>
                    </a:schemeClr>
                  </a:solidFill>
                  <a:ea typeface="Calibri"/>
                  <a:cs typeface="Calibri"/>
                  <a:sym typeface="Calibri"/>
                </a:rPr>
                <a:t>Roadmap to R&amp;D Cycle</a:t>
              </a:r>
              <a:endParaRPr dirty="0">
                <a:solidFill>
                  <a:schemeClr val="accent5">
                    <a:lumMod val="50000"/>
                  </a:schemeClr>
                </a:solidFill>
                <a:ea typeface="Calibri"/>
                <a:cs typeface="Calibri"/>
                <a:sym typeface="Calibri"/>
              </a:endParaRPr>
            </a:p>
          </p:txBody>
        </p:sp>
        <p:pic>
          <p:nvPicPr>
            <p:cNvPr id="13" name="Picture 12">
              <a:extLst>
                <a:ext uri="{FF2B5EF4-FFF2-40B4-BE49-F238E27FC236}">
                  <a16:creationId xmlns:a16="http://schemas.microsoft.com/office/drawing/2014/main" id="{00FC2C17-7505-4D1B-A82E-31AD0D2E135E}"/>
                </a:ext>
              </a:extLst>
            </p:cNvPr>
            <p:cNvPicPr>
              <a:picLocks noChangeAspect="1"/>
            </p:cNvPicPr>
            <p:nvPr/>
          </p:nvPicPr>
          <p:blipFill>
            <a:blip r:embed="rId7"/>
            <a:stretch>
              <a:fillRect/>
            </a:stretch>
          </p:blipFill>
          <p:spPr>
            <a:xfrm>
              <a:off x="8273229" y="2657474"/>
              <a:ext cx="3170431" cy="2868393"/>
            </a:xfrm>
            <a:prstGeom prst="rect">
              <a:avLst/>
            </a:prstGeom>
          </p:spPr>
        </p:pic>
      </p:grpSp>
    </p:spTree>
    <p:custDataLst>
      <p:tags r:id="rId1"/>
    </p:custDataLst>
    <p:extLst>
      <p:ext uri="{BB962C8B-B14F-4D97-AF65-F5344CB8AC3E}">
        <p14:creationId xmlns:p14="http://schemas.microsoft.com/office/powerpoint/2010/main" val="363539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EB26-BF6A-4B81-8B9E-E3E19874AE78}"/>
              </a:ext>
            </a:extLst>
          </p:cNvPr>
          <p:cNvSpPr>
            <a:spLocks noGrp="1"/>
          </p:cNvSpPr>
          <p:nvPr>
            <p:ph type="title"/>
          </p:nvPr>
        </p:nvSpPr>
        <p:spPr>
          <a:xfrm>
            <a:off x="384427" y="44226"/>
            <a:ext cx="10515600" cy="1325563"/>
          </a:xfrm>
        </p:spPr>
        <p:txBody>
          <a:bodyPr/>
          <a:lstStyle/>
          <a:p>
            <a:r>
              <a:rPr lang="en-US" dirty="0"/>
              <a:t>Water-TAP3 process model status</a:t>
            </a:r>
          </a:p>
        </p:txBody>
      </p:sp>
      <p:sp>
        <p:nvSpPr>
          <p:cNvPr id="4" name="Slide Number Placeholder 3">
            <a:extLst>
              <a:ext uri="{FF2B5EF4-FFF2-40B4-BE49-F238E27FC236}">
                <a16:creationId xmlns:a16="http://schemas.microsoft.com/office/drawing/2014/main" id="{731F8C26-62E4-48E1-B7E5-EF78FA78797C}"/>
              </a:ext>
            </a:extLst>
          </p:cNvPr>
          <p:cNvSpPr>
            <a:spLocks noGrp="1"/>
          </p:cNvSpPr>
          <p:nvPr>
            <p:ph type="sldNum" sz="quarter" idx="12"/>
          </p:nvPr>
        </p:nvSpPr>
        <p:spPr/>
        <p:txBody>
          <a:bodyPr/>
          <a:lstStyle/>
          <a:p>
            <a:fld id="{D88CF878-307F-4C44-A2A0-DCC7DF4C1915}" type="slidenum">
              <a:rPr lang="en-US" smtClean="0"/>
              <a:t>20</a:t>
            </a:fld>
            <a:endParaRPr lang="en-US" dirty="0"/>
          </a:p>
        </p:txBody>
      </p:sp>
      <p:sp>
        <p:nvSpPr>
          <p:cNvPr id="3" name="Rectangle: Rounded Corners 2">
            <a:extLst>
              <a:ext uri="{FF2B5EF4-FFF2-40B4-BE49-F238E27FC236}">
                <a16:creationId xmlns:a16="http://schemas.microsoft.com/office/drawing/2014/main" id="{F51A371C-4983-4C93-A221-1DCDE994DFAF}"/>
              </a:ext>
            </a:extLst>
          </p:cNvPr>
          <p:cNvSpPr/>
          <p:nvPr/>
        </p:nvSpPr>
        <p:spPr>
          <a:xfrm>
            <a:off x="127471" y="726976"/>
            <a:ext cx="3330328" cy="352504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pPr>
            <a:r>
              <a:rPr lang="en-US" sz="1400" b="1" dirty="0">
                <a:solidFill>
                  <a:schemeClr val="tx1"/>
                </a:solidFill>
              </a:rPr>
              <a:t>Pretreatment</a:t>
            </a:r>
          </a:p>
          <a:p>
            <a:pPr>
              <a:spcBef>
                <a:spcPts val="100"/>
              </a:spcBef>
            </a:pPr>
            <a:r>
              <a:rPr lang="en-US" sz="1400" dirty="0">
                <a:solidFill>
                  <a:schemeClr val="tx1"/>
                </a:solidFill>
              </a:rPr>
              <a:t>Conventional Activated Sludge (CAS)</a:t>
            </a:r>
          </a:p>
          <a:p>
            <a:pPr>
              <a:spcBef>
                <a:spcPts val="100"/>
              </a:spcBef>
            </a:pPr>
            <a:r>
              <a:rPr lang="en-US" sz="1400" dirty="0">
                <a:solidFill>
                  <a:schemeClr val="tx1"/>
                </a:solidFill>
              </a:rPr>
              <a:t>CAS with Nitrification</a:t>
            </a:r>
          </a:p>
          <a:p>
            <a:pPr>
              <a:spcBef>
                <a:spcPts val="100"/>
              </a:spcBef>
            </a:pPr>
            <a:r>
              <a:rPr lang="en-US" sz="1400" dirty="0">
                <a:solidFill>
                  <a:schemeClr val="tx1"/>
                </a:solidFill>
              </a:rPr>
              <a:t>CAS with Denitrification</a:t>
            </a:r>
          </a:p>
          <a:p>
            <a:pPr>
              <a:spcBef>
                <a:spcPts val="100"/>
              </a:spcBef>
            </a:pPr>
            <a:r>
              <a:rPr lang="en-US" sz="1400" dirty="0">
                <a:solidFill>
                  <a:schemeClr val="tx1"/>
                </a:solidFill>
              </a:rPr>
              <a:t>Membrane Bioreactor (MBR)</a:t>
            </a:r>
          </a:p>
          <a:p>
            <a:pPr>
              <a:spcBef>
                <a:spcPts val="100"/>
              </a:spcBef>
            </a:pPr>
            <a:r>
              <a:rPr lang="en-US" sz="1400" dirty="0">
                <a:solidFill>
                  <a:schemeClr val="tx1"/>
                </a:solidFill>
              </a:rPr>
              <a:t>MBR with Nitrification</a:t>
            </a:r>
          </a:p>
          <a:p>
            <a:pPr>
              <a:spcBef>
                <a:spcPts val="100"/>
              </a:spcBef>
            </a:pPr>
            <a:r>
              <a:rPr lang="en-US" sz="1400" dirty="0">
                <a:solidFill>
                  <a:schemeClr val="tx1"/>
                </a:solidFill>
              </a:rPr>
              <a:t>MBR with Denitrification</a:t>
            </a:r>
          </a:p>
          <a:p>
            <a:pPr>
              <a:spcBef>
                <a:spcPts val="100"/>
              </a:spcBef>
            </a:pPr>
            <a:r>
              <a:rPr lang="en-US" sz="1400" dirty="0">
                <a:solidFill>
                  <a:schemeClr val="tx1"/>
                </a:solidFill>
              </a:rPr>
              <a:t>Media Filtration (P)</a:t>
            </a:r>
          </a:p>
          <a:p>
            <a:pPr>
              <a:spcBef>
                <a:spcPts val="100"/>
              </a:spcBef>
            </a:pPr>
            <a:r>
              <a:rPr lang="en-US" sz="1400" dirty="0">
                <a:solidFill>
                  <a:schemeClr val="tx1"/>
                </a:solidFill>
              </a:rPr>
              <a:t>Deep Bed Filtration</a:t>
            </a:r>
          </a:p>
          <a:p>
            <a:pPr>
              <a:spcBef>
                <a:spcPts val="100"/>
              </a:spcBef>
            </a:pPr>
            <a:r>
              <a:rPr lang="en-US" sz="1400" dirty="0">
                <a:solidFill>
                  <a:schemeClr val="tx1"/>
                </a:solidFill>
              </a:rPr>
              <a:t>Bio-Active Filtration</a:t>
            </a:r>
          </a:p>
          <a:p>
            <a:pPr>
              <a:spcBef>
                <a:spcPts val="100"/>
              </a:spcBef>
            </a:pPr>
            <a:r>
              <a:rPr lang="en-US" sz="1400" dirty="0">
                <a:solidFill>
                  <a:schemeClr val="tx1"/>
                </a:solidFill>
              </a:rPr>
              <a:t>Chemical Additions</a:t>
            </a:r>
          </a:p>
          <a:p>
            <a:pPr>
              <a:spcBef>
                <a:spcPts val="100"/>
              </a:spcBef>
            </a:pPr>
            <a:r>
              <a:rPr lang="en-US" sz="1400" dirty="0">
                <a:solidFill>
                  <a:schemeClr val="tx1"/>
                </a:solidFill>
              </a:rPr>
              <a:t>Coagulation and Flocculation (P)</a:t>
            </a:r>
          </a:p>
          <a:p>
            <a:pPr>
              <a:spcBef>
                <a:spcPts val="100"/>
              </a:spcBef>
            </a:pPr>
            <a:r>
              <a:rPr lang="en-US" sz="1400" dirty="0">
                <a:solidFill>
                  <a:schemeClr val="tx1"/>
                </a:solidFill>
              </a:rPr>
              <a:t>Tri-Media Filtration with Backflush</a:t>
            </a:r>
          </a:p>
          <a:p>
            <a:pPr>
              <a:spcBef>
                <a:spcPts val="100"/>
              </a:spcBef>
            </a:pPr>
            <a:r>
              <a:rPr lang="en-US" sz="1400" dirty="0">
                <a:solidFill>
                  <a:schemeClr val="tx1"/>
                </a:solidFill>
              </a:rPr>
              <a:t>Cartridge Filtration with Backflush</a:t>
            </a:r>
          </a:p>
        </p:txBody>
      </p:sp>
      <p:sp>
        <p:nvSpPr>
          <p:cNvPr id="5" name="Rectangle: Rounded Corners 4">
            <a:extLst>
              <a:ext uri="{FF2B5EF4-FFF2-40B4-BE49-F238E27FC236}">
                <a16:creationId xmlns:a16="http://schemas.microsoft.com/office/drawing/2014/main" id="{256D8BE1-3EA0-4F35-86ED-D1C433CDE89C}"/>
              </a:ext>
            </a:extLst>
          </p:cNvPr>
          <p:cNvSpPr/>
          <p:nvPr/>
        </p:nvSpPr>
        <p:spPr>
          <a:xfrm>
            <a:off x="3591279" y="730374"/>
            <a:ext cx="2900516" cy="316300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dirty="0">
                <a:solidFill>
                  <a:schemeClr val="tx1"/>
                </a:solidFill>
              </a:rPr>
              <a:t>Principal Treatment</a:t>
            </a:r>
          </a:p>
          <a:p>
            <a:pPr>
              <a:spcBef>
                <a:spcPts val="100"/>
              </a:spcBef>
            </a:pPr>
            <a:r>
              <a:rPr lang="en-US" sz="1400" dirty="0">
                <a:solidFill>
                  <a:schemeClr val="tx1"/>
                </a:solidFill>
              </a:rPr>
              <a:t>Micro-Filtration (P)</a:t>
            </a:r>
          </a:p>
          <a:p>
            <a:pPr>
              <a:spcBef>
                <a:spcPts val="100"/>
              </a:spcBef>
            </a:pPr>
            <a:r>
              <a:rPr lang="en-US" sz="1400" dirty="0">
                <a:solidFill>
                  <a:schemeClr val="tx1"/>
                </a:solidFill>
              </a:rPr>
              <a:t>Ultra-Filtration (P)</a:t>
            </a:r>
          </a:p>
          <a:p>
            <a:pPr>
              <a:spcBef>
                <a:spcPts val="100"/>
              </a:spcBef>
            </a:pPr>
            <a:r>
              <a:rPr lang="en-US" sz="1400" dirty="0">
                <a:solidFill>
                  <a:schemeClr val="tx1"/>
                </a:solidFill>
              </a:rPr>
              <a:t>Nano-Filtration (P)</a:t>
            </a:r>
          </a:p>
          <a:p>
            <a:pPr>
              <a:spcBef>
                <a:spcPts val="100"/>
              </a:spcBef>
            </a:pPr>
            <a:r>
              <a:rPr lang="en-US" sz="1400" dirty="0">
                <a:solidFill>
                  <a:schemeClr val="tx1"/>
                </a:solidFill>
              </a:rPr>
              <a:t>Reverse Osmosis – IAEA DEEP 5.1</a:t>
            </a:r>
          </a:p>
          <a:p>
            <a:pPr>
              <a:spcBef>
                <a:spcPts val="100"/>
              </a:spcBef>
            </a:pPr>
            <a:r>
              <a:rPr lang="en-US" sz="1400" dirty="0">
                <a:solidFill>
                  <a:srgbClr val="FF0000"/>
                </a:solidFill>
              </a:rPr>
              <a:t>Reverse Osmosis (P)</a:t>
            </a:r>
          </a:p>
          <a:p>
            <a:pPr>
              <a:spcBef>
                <a:spcPts val="100"/>
              </a:spcBef>
            </a:pPr>
            <a:r>
              <a:rPr lang="en-US" sz="1400" dirty="0">
                <a:solidFill>
                  <a:srgbClr val="FF0000"/>
                </a:solidFill>
              </a:rPr>
              <a:t>Chemical Additions </a:t>
            </a:r>
          </a:p>
          <a:p>
            <a:pPr>
              <a:spcBef>
                <a:spcPts val="100"/>
              </a:spcBef>
            </a:pPr>
            <a:r>
              <a:rPr lang="en-US" sz="1400" dirty="0">
                <a:solidFill>
                  <a:srgbClr val="FF0000"/>
                </a:solidFill>
              </a:rPr>
              <a:t>Membrane Distillation</a:t>
            </a:r>
          </a:p>
          <a:p>
            <a:pPr>
              <a:spcBef>
                <a:spcPts val="100"/>
              </a:spcBef>
            </a:pPr>
            <a:r>
              <a:rPr lang="en-US" sz="1400" dirty="0">
                <a:solidFill>
                  <a:srgbClr val="FF0000"/>
                </a:solidFill>
              </a:rPr>
              <a:t>Multi-Effect Distillation</a:t>
            </a:r>
          </a:p>
          <a:p>
            <a:pPr>
              <a:spcBef>
                <a:spcPts val="100"/>
              </a:spcBef>
            </a:pPr>
            <a:r>
              <a:rPr lang="en-US" sz="1400" dirty="0">
                <a:solidFill>
                  <a:srgbClr val="FF0000"/>
                </a:solidFill>
              </a:rPr>
              <a:t>Multi-Stage Flash</a:t>
            </a:r>
          </a:p>
          <a:p>
            <a:pPr>
              <a:spcBef>
                <a:spcPts val="100"/>
              </a:spcBef>
            </a:pPr>
            <a:r>
              <a:rPr lang="en-US" sz="1400" dirty="0">
                <a:solidFill>
                  <a:srgbClr val="FF0000"/>
                </a:solidFill>
              </a:rPr>
              <a:t>Mechanical Vapor Compression (MVC)</a:t>
            </a:r>
          </a:p>
        </p:txBody>
      </p:sp>
      <p:sp>
        <p:nvSpPr>
          <p:cNvPr id="6" name="Rectangle: Rounded Corners 5">
            <a:extLst>
              <a:ext uri="{FF2B5EF4-FFF2-40B4-BE49-F238E27FC236}">
                <a16:creationId xmlns:a16="http://schemas.microsoft.com/office/drawing/2014/main" id="{411DD039-69C6-479A-BA06-D45BA0850487}"/>
              </a:ext>
            </a:extLst>
          </p:cNvPr>
          <p:cNvSpPr/>
          <p:nvPr/>
        </p:nvSpPr>
        <p:spPr>
          <a:xfrm>
            <a:off x="6625275" y="718402"/>
            <a:ext cx="3141568" cy="48616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Bef>
                <a:spcPts val="100"/>
              </a:spcBef>
            </a:pPr>
            <a:r>
              <a:rPr lang="en-US" sz="1400" b="1" dirty="0">
                <a:solidFill>
                  <a:schemeClr val="tx1"/>
                </a:solidFill>
              </a:rPr>
              <a:t>Post Treatment</a:t>
            </a:r>
          </a:p>
          <a:p>
            <a:pPr>
              <a:spcBef>
                <a:spcPts val="100"/>
              </a:spcBef>
            </a:pPr>
            <a:r>
              <a:rPr lang="en-US" sz="1400" dirty="0">
                <a:solidFill>
                  <a:schemeClr val="tx1"/>
                </a:solidFill>
              </a:rPr>
              <a:t>Lime Softening (P)</a:t>
            </a:r>
          </a:p>
          <a:p>
            <a:pPr>
              <a:spcBef>
                <a:spcPts val="100"/>
              </a:spcBef>
            </a:pPr>
            <a:r>
              <a:rPr lang="en-US" sz="1400" dirty="0">
                <a:solidFill>
                  <a:schemeClr val="tx1"/>
                </a:solidFill>
              </a:rPr>
              <a:t>Chlorination (P)</a:t>
            </a:r>
          </a:p>
          <a:p>
            <a:pPr>
              <a:spcBef>
                <a:spcPts val="100"/>
              </a:spcBef>
            </a:pPr>
            <a:r>
              <a:rPr lang="en-US" sz="1400" dirty="0">
                <a:solidFill>
                  <a:schemeClr val="tx1"/>
                </a:solidFill>
              </a:rPr>
              <a:t>Ozonation</a:t>
            </a:r>
          </a:p>
          <a:p>
            <a:pPr>
              <a:spcBef>
                <a:spcPts val="100"/>
              </a:spcBef>
            </a:pPr>
            <a:r>
              <a:rPr lang="en-US" sz="1400" dirty="0">
                <a:solidFill>
                  <a:schemeClr val="tx1"/>
                </a:solidFill>
              </a:rPr>
              <a:t>Ozonation with AOP</a:t>
            </a:r>
          </a:p>
          <a:p>
            <a:pPr>
              <a:spcBef>
                <a:spcPts val="100"/>
              </a:spcBef>
            </a:pPr>
            <a:r>
              <a:rPr lang="en-US" sz="1400" dirty="0">
                <a:solidFill>
                  <a:schemeClr val="tx1"/>
                </a:solidFill>
              </a:rPr>
              <a:t>UV Irradiation</a:t>
            </a:r>
          </a:p>
          <a:p>
            <a:pPr>
              <a:spcBef>
                <a:spcPts val="100"/>
              </a:spcBef>
            </a:pPr>
            <a:r>
              <a:rPr lang="en-US" sz="1400" dirty="0">
                <a:solidFill>
                  <a:schemeClr val="tx1"/>
                </a:solidFill>
              </a:rPr>
              <a:t>UV Irradiation with AOP</a:t>
            </a:r>
          </a:p>
          <a:p>
            <a:pPr>
              <a:spcBef>
                <a:spcPts val="100"/>
              </a:spcBef>
            </a:pPr>
            <a:r>
              <a:rPr lang="en-US" sz="1400" dirty="0">
                <a:solidFill>
                  <a:schemeClr val="tx1"/>
                </a:solidFill>
              </a:rPr>
              <a:t>Soil Aquifer Treatment</a:t>
            </a:r>
          </a:p>
          <a:p>
            <a:pPr>
              <a:spcBef>
                <a:spcPts val="100"/>
              </a:spcBef>
            </a:pPr>
            <a:r>
              <a:rPr lang="en-US" sz="1400" dirty="0">
                <a:solidFill>
                  <a:schemeClr val="tx1"/>
                </a:solidFill>
              </a:rPr>
              <a:t>Surface Augmentation</a:t>
            </a:r>
          </a:p>
          <a:p>
            <a:pPr>
              <a:spcBef>
                <a:spcPts val="100"/>
              </a:spcBef>
            </a:pPr>
            <a:r>
              <a:rPr lang="en-US" sz="1400" dirty="0">
                <a:solidFill>
                  <a:schemeClr val="tx1"/>
                </a:solidFill>
              </a:rPr>
              <a:t>Engineered Buffer + Chlorine</a:t>
            </a:r>
          </a:p>
          <a:p>
            <a:pPr>
              <a:spcBef>
                <a:spcPts val="100"/>
              </a:spcBef>
            </a:pPr>
            <a:r>
              <a:rPr lang="en-US" sz="1400" dirty="0">
                <a:solidFill>
                  <a:schemeClr val="tx1"/>
                </a:solidFill>
              </a:rPr>
              <a:t>Engineered Buffer + Chloramine </a:t>
            </a:r>
          </a:p>
          <a:p>
            <a:pPr>
              <a:spcBef>
                <a:spcPts val="100"/>
              </a:spcBef>
            </a:pPr>
            <a:r>
              <a:rPr lang="en-US" sz="1400" dirty="0">
                <a:solidFill>
                  <a:schemeClr val="tx1"/>
                </a:solidFill>
              </a:rPr>
              <a:t>Chemical Additions</a:t>
            </a:r>
          </a:p>
          <a:p>
            <a:pPr>
              <a:spcBef>
                <a:spcPts val="100"/>
              </a:spcBef>
            </a:pPr>
            <a:r>
              <a:rPr lang="en-US" sz="1400" dirty="0">
                <a:solidFill>
                  <a:srgbClr val="FF0000"/>
                </a:solidFill>
              </a:rPr>
              <a:t>Ion exchange</a:t>
            </a:r>
          </a:p>
          <a:p>
            <a:pPr>
              <a:spcBef>
                <a:spcPts val="100"/>
              </a:spcBef>
            </a:pPr>
            <a:r>
              <a:rPr lang="en-US" sz="1400" dirty="0">
                <a:solidFill>
                  <a:srgbClr val="FF0000"/>
                </a:solidFill>
              </a:rPr>
              <a:t>Electrodialysis reversal (EDR)</a:t>
            </a:r>
          </a:p>
          <a:p>
            <a:pPr>
              <a:spcBef>
                <a:spcPts val="100"/>
              </a:spcBef>
            </a:pPr>
            <a:r>
              <a:rPr lang="en-US" sz="1400" dirty="0">
                <a:solidFill>
                  <a:srgbClr val="FF0000"/>
                </a:solidFill>
              </a:rPr>
              <a:t>Electro deionization (EDI)</a:t>
            </a:r>
          </a:p>
          <a:p>
            <a:pPr>
              <a:spcBef>
                <a:spcPts val="100"/>
              </a:spcBef>
            </a:pPr>
            <a:r>
              <a:rPr lang="en-US" sz="1400" dirty="0">
                <a:solidFill>
                  <a:srgbClr val="FF0000"/>
                </a:solidFill>
              </a:rPr>
              <a:t>Electrodialysis (ED)</a:t>
            </a:r>
          </a:p>
          <a:p>
            <a:pPr>
              <a:spcBef>
                <a:spcPts val="100"/>
              </a:spcBef>
            </a:pPr>
            <a:r>
              <a:rPr lang="en-US" sz="1400" dirty="0">
                <a:solidFill>
                  <a:srgbClr val="FF0000"/>
                </a:solidFill>
              </a:rPr>
              <a:t>Electrodialysis with bipolar membrane (EDBM)</a:t>
            </a:r>
          </a:p>
          <a:p>
            <a:pPr>
              <a:spcBef>
                <a:spcPts val="100"/>
              </a:spcBef>
            </a:pPr>
            <a:r>
              <a:rPr lang="en-US" sz="1400" dirty="0">
                <a:solidFill>
                  <a:srgbClr val="FF0000"/>
                </a:solidFill>
              </a:rPr>
              <a:t>Capacitive deionization (CDI)</a:t>
            </a:r>
          </a:p>
          <a:p>
            <a:pPr>
              <a:spcBef>
                <a:spcPts val="100"/>
              </a:spcBef>
            </a:pPr>
            <a:endParaRPr lang="en-US" sz="1400" dirty="0"/>
          </a:p>
        </p:txBody>
      </p:sp>
      <p:sp>
        <p:nvSpPr>
          <p:cNvPr id="8" name="Rectangle: Rounded Corners 7">
            <a:extLst>
              <a:ext uri="{FF2B5EF4-FFF2-40B4-BE49-F238E27FC236}">
                <a16:creationId xmlns:a16="http://schemas.microsoft.com/office/drawing/2014/main" id="{FCF5283B-E489-4129-96B4-C0E85ED60C01}"/>
              </a:ext>
            </a:extLst>
          </p:cNvPr>
          <p:cNvSpPr/>
          <p:nvPr/>
        </p:nvSpPr>
        <p:spPr>
          <a:xfrm>
            <a:off x="9900323" y="726976"/>
            <a:ext cx="2172910" cy="331403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dirty="0">
                <a:solidFill>
                  <a:schemeClr val="tx1"/>
                </a:solidFill>
              </a:rPr>
              <a:t>Waste Disposal</a:t>
            </a:r>
          </a:p>
          <a:p>
            <a:pPr>
              <a:spcBef>
                <a:spcPts val="100"/>
              </a:spcBef>
            </a:pPr>
            <a:r>
              <a:rPr lang="en-US" sz="1400" dirty="0">
                <a:solidFill>
                  <a:srgbClr val="FF0000"/>
                </a:solidFill>
              </a:rPr>
              <a:t>Salinity Management Pipeline</a:t>
            </a:r>
          </a:p>
          <a:p>
            <a:pPr>
              <a:spcBef>
                <a:spcPts val="100"/>
              </a:spcBef>
            </a:pPr>
            <a:r>
              <a:rPr lang="en-US" sz="1400" dirty="0">
                <a:solidFill>
                  <a:srgbClr val="FF0000"/>
                </a:solidFill>
              </a:rPr>
              <a:t>Evaporation Pond</a:t>
            </a:r>
          </a:p>
          <a:p>
            <a:pPr>
              <a:spcBef>
                <a:spcPts val="100"/>
              </a:spcBef>
            </a:pPr>
            <a:r>
              <a:rPr lang="en-US" sz="1400" dirty="0">
                <a:solidFill>
                  <a:srgbClr val="FF0000"/>
                </a:solidFill>
              </a:rPr>
              <a:t>Direct Injection</a:t>
            </a:r>
          </a:p>
          <a:p>
            <a:pPr>
              <a:spcBef>
                <a:spcPts val="100"/>
              </a:spcBef>
            </a:pPr>
            <a:r>
              <a:rPr lang="en-US" sz="1400" dirty="0">
                <a:solidFill>
                  <a:srgbClr val="FF0000"/>
                </a:solidFill>
              </a:rPr>
              <a:t>Deep Well Injection</a:t>
            </a:r>
          </a:p>
          <a:p>
            <a:pPr>
              <a:spcBef>
                <a:spcPts val="100"/>
              </a:spcBef>
            </a:pPr>
            <a:r>
              <a:rPr lang="en-US" sz="1400" dirty="0">
                <a:solidFill>
                  <a:srgbClr val="FF0000"/>
                </a:solidFill>
              </a:rPr>
              <a:t>Direct Discharge</a:t>
            </a:r>
          </a:p>
          <a:p>
            <a:pPr>
              <a:spcBef>
                <a:spcPts val="100"/>
              </a:spcBef>
            </a:pPr>
            <a:r>
              <a:rPr lang="en-US" sz="1400" dirty="0">
                <a:solidFill>
                  <a:srgbClr val="FF0000"/>
                </a:solidFill>
              </a:rPr>
              <a:t>Stream Augmentation</a:t>
            </a:r>
          </a:p>
          <a:p>
            <a:pPr>
              <a:spcBef>
                <a:spcPts val="100"/>
              </a:spcBef>
            </a:pPr>
            <a:r>
              <a:rPr lang="en-US" sz="1400" dirty="0">
                <a:solidFill>
                  <a:srgbClr val="FF0000"/>
                </a:solidFill>
              </a:rPr>
              <a:t>Landfill</a:t>
            </a:r>
          </a:p>
          <a:p>
            <a:pPr>
              <a:spcBef>
                <a:spcPts val="100"/>
              </a:spcBef>
            </a:pPr>
            <a:r>
              <a:rPr lang="en-US" sz="1400" dirty="0">
                <a:solidFill>
                  <a:srgbClr val="FF0000"/>
                </a:solidFill>
              </a:rPr>
              <a:t>Concrete</a:t>
            </a:r>
          </a:p>
          <a:p>
            <a:pPr>
              <a:spcBef>
                <a:spcPts val="100"/>
              </a:spcBef>
            </a:pPr>
            <a:r>
              <a:rPr lang="en-US" sz="1400" dirty="0">
                <a:solidFill>
                  <a:srgbClr val="FF0000"/>
                </a:solidFill>
              </a:rPr>
              <a:t>Hazardous Waste</a:t>
            </a:r>
          </a:p>
          <a:p>
            <a:pPr>
              <a:spcBef>
                <a:spcPts val="100"/>
              </a:spcBef>
            </a:pPr>
            <a:r>
              <a:rPr lang="en-US" sz="1400" dirty="0">
                <a:solidFill>
                  <a:srgbClr val="FF0000"/>
                </a:solidFill>
              </a:rPr>
              <a:t>Radioactive Waste</a:t>
            </a:r>
          </a:p>
        </p:txBody>
      </p:sp>
      <p:sp>
        <p:nvSpPr>
          <p:cNvPr id="9" name="Rectangle: Rounded Corners 8">
            <a:extLst>
              <a:ext uri="{FF2B5EF4-FFF2-40B4-BE49-F238E27FC236}">
                <a16:creationId xmlns:a16="http://schemas.microsoft.com/office/drawing/2014/main" id="{28F7626A-4EC2-4BB6-8B87-DBC4148D9143}"/>
              </a:ext>
            </a:extLst>
          </p:cNvPr>
          <p:cNvSpPr/>
          <p:nvPr/>
        </p:nvSpPr>
        <p:spPr>
          <a:xfrm>
            <a:off x="127472" y="4382648"/>
            <a:ext cx="3330327" cy="241662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dirty="0">
                <a:solidFill>
                  <a:schemeClr val="tx1"/>
                </a:solidFill>
              </a:rPr>
              <a:t>Waste Valorization</a:t>
            </a:r>
          </a:p>
          <a:p>
            <a:pPr>
              <a:spcBef>
                <a:spcPts val="100"/>
              </a:spcBef>
            </a:pPr>
            <a:r>
              <a:rPr lang="en-US" sz="1400" dirty="0">
                <a:solidFill>
                  <a:srgbClr val="FF0000"/>
                </a:solidFill>
              </a:rPr>
              <a:t>Lithium recovery</a:t>
            </a:r>
          </a:p>
          <a:p>
            <a:pPr>
              <a:spcBef>
                <a:spcPts val="100"/>
              </a:spcBef>
            </a:pPr>
            <a:r>
              <a:rPr lang="en-US" sz="1400" dirty="0">
                <a:solidFill>
                  <a:srgbClr val="FF0000"/>
                </a:solidFill>
              </a:rPr>
              <a:t>Zero Liquid Discharge</a:t>
            </a:r>
          </a:p>
          <a:p>
            <a:pPr>
              <a:spcBef>
                <a:spcPts val="100"/>
              </a:spcBef>
            </a:pPr>
            <a:r>
              <a:rPr lang="en-US" sz="1400" dirty="0">
                <a:solidFill>
                  <a:srgbClr val="FF0000"/>
                </a:solidFill>
              </a:rPr>
              <a:t>- Evaporation</a:t>
            </a:r>
          </a:p>
          <a:p>
            <a:pPr>
              <a:spcBef>
                <a:spcPts val="100"/>
              </a:spcBef>
            </a:pPr>
            <a:r>
              <a:rPr lang="en-US" sz="1400" dirty="0">
                <a:solidFill>
                  <a:srgbClr val="FF0000"/>
                </a:solidFill>
              </a:rPr>
              <a:t>- Crystallization</a:t>
            </a:r>
          </a:p>
          <a:p>
            <a:pPr>
              <a:spcBef>
                <a:spcPts val="100"/>
              </a:spcBef>
            </a:pPr>
            <a:r>
              <a:rPr lang="en-US" sz="1400" dirty="0">
                <a:solidFill>
                  <a:srgbClr val="FF0000"/>
                </a:solidFill>
              </a:rPr>
              <a:t>- Vacuum Belt Filtration</a:t>
            </a:r>
          </a:p>
          <a:p>
            <a:pPr>
              <a:spcBef>
                <a:spcPts val="100"/>
              </a:spcBef>
            </a:pPr>
            <a:r>
              <a:rPr lang="en-US" sz="1400" dirty="0">
                <a:solidFill>
                  <a:srgbClr val="FF0000"/>
                </a:solidFill>
              </a:rPr>
              <a:t>Soil amendment recovery</a:t>
            </a:r>
          </a:p>
          <a:p>
            <a:pPr>
              <a:spcBef>
                <a:spcPts val="100"/>
              </a:spcBef>
            </a:pPr>
            <a:r>
              <a:rPr lang="en-US" sz="1400" dirty="0">
                <a:solidFill>
                  <a:srgbClr val="FF0000"/>
                </a:solidFill>
              </a:rPr>
              <a:t>Biogas recovery</a:t>
            </a:r>
          </a:p>
          <a:p>
            <a:pPr>
              <a:spcBef>
                <a:spcPts val="100"/>
              </a:spcBef>
            </a:pPr>
            <a:r>
              <a:rPr lang="en-US" sz="1400" dirty="0">
                <a:solidFill>
                  <a:srgbClr val="FF0000"/>
                </a:solidFill>
              </a:rPr>
              <a:t>Biosolids recovery</a:t>
            </a:r>
          </a:p>
          <a:p>
            <a:pPr>
              <a:spcBef>
                <a:spcPts val="100"/>
              </a:spcBef>
            </a:pPr>
            <a:r>
              <a:rPr lang="en-US" sz="1400" dirty="0">
                <a:solidFill>
                  <a:srgbClr val="FF0000"/>
                </a:solidFill>
              </a:rPr>
              <a:t>Anaerobic Digestion</a:t>
            </a:r>
          </a:p>
        </p:txBody>
      </p:sp>
      <p:sp>
        <p:nvSpPr>
          <p:cNvPr id="10" name="Rectangle: Rounded Corners 9">
            <a:extLst>
              <a:ext uri="{FF2B5EF4-FFF2-40B4-BE49-F238E27FC236}">
                <a16:creationId xmlns:a16="http://schemas.microsoft.com/office/drawing/2014/main" id="{6D39204A-C788-4C09-8126-BFC1F06AE073}"/>
              </a:ext>
            </a:extLst>
          </p:cNvPr>
          <p:cNvSpPr/>
          <p:nvPr/>
        </p:nvSpPr>
        <p:spPr>
          <a:xfrm>
            <a:off x="3620571" y="4382648"/>
            <a:ext cx="2841932" cy="181974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400" b="1" dirty="0">
                <a:solidFill>
                  <a:schemeClr val="tx1"/>
                </a:solidFill>
              </a:rPr>
              <a:t>Energy Efficiency/Recovery</a:t>
            </a:r>
          </a:p>
          <a:p>
            <a:pPr>
              <a:spcBef>
                <a:spcPts val="100"/>
              </a:spcBef>
            </a:pPr>
            <a:r>
              <a:rPr lang="en-US" sz="1400" dirty="0">
                <a:solidFill>
                  <a:srgbClr val="FF0000"/>
                </a:solidFill>
              </a:rPr>
              <a:t>Geothermal power </a:t>
            </a:r>
          </a:p>
          <a:p>
            <a:pPr>
              <a:spcBef>
                <a:spcPts val="100"/>
              </a:spcBef>
            </a:pPr>
            <a:r>
              <a:rPr lang="en-US" sz="1400" dirty="0">
                <a:solidFill>
                  <a:srgbClr val="FF0000"/>
                </a:solidFill>
              </a:rPr>
              <a:t>Geothermal heat recovery</a:t>
            </a:r>
          </a:p>
          <a:p>
            <a:pPr>
              <a:spcBef>
                <a:spcPts val="100"/>
              </a:spcBef>
            </a:pPr>
            <a:r>
              <a:rPr lang="en-US" sz="1400" dirty="0">
                <a:solidFill>
                  <a:srgbClr val="FF0000"/>
                </a:solidFill>
              </a:rPr>
              <a:t>Concentration solar power</a:t>
            </a:r>
          </a:p>
          <a:p>
            <a:pPr>
              <a:spcBef>
                <a:spcPts val="100"/>
              </a:spcBef>
            </a:pPr>
            <a:r>
              <a:rPr lang="en-US" sz="1400" dirty="0">
                <a:solidFill>
                  <a:srgbClr val="FF0000"/>
                </a:solidFill>
              </a:rPr>
              <a:t>On-site solar power</a:t>
            </a:r>
          </a:p>
          <a:p>
            <a:pPr>
              <a:spcBef>
                <a:spcPts val="100"/>
              </a:spcBef>
            </a:pPr>
            <a:r>
              <a:rPr lang="en-US" sz="1400" dirty="0">
                <a:solidFill>
                  <a:srgbClr val="FF0000"/>
                </a:solidFill>
              </a:rPr>
              <a:t>Biogas combustion</a:t>
            </a:r>
          </a:p>
          <a:p>
            <a:pPr>
              <a:spcBef>
                <a:spcPts val="100"/>
              </a:spcBef>
            </a:pPr>
            <a:r>
              <a:rPr lang="en-US" sz="1400" dirty="0">
                <a:solidFill>
                  <a:srgbClr val="FF0000"/>
                </a:solidFill>
              </a:rPr>
              <a:t>Combined heat and power</a:t>
            </a:r>
          </a:p>
        </p:txBody>
      </p:sp>
      <p:sp>
        <p:nvSpPr>
          <p:cNvPr id="12" name="TextBox 11">
            <a:extLst>
              <a:ext uri="{FF2B5EF4-FFF2-40B4-BE49-F238E27FC236}">
                <a16:creationId xmlns:a16="http://schemas.microsoft.com/office/drawing/2014/main" id="{622F7975-5872-4055-A5B2-965858B3FF93}"/>
              </a:ext>
            </a:extLst>
          </p:cNvPr>
          <p:cNvSpPr txBox="1"/>
          <p:nvPr/>
        </p:nvSpPr>
        <p:spPr>
          <a:xfrm>
            <a:off x="6625275" y="5695282"/>
            <a:ext cx="4615973" cy="738664"/>
          </a:xfrm>
          <a:prstGeom prst="rect">
            <a:avLst/>
          </a:prstGeom>
          <a:solidFill>
            <a:schemeClr val="bg1"/>
          </a:solidFill>
          <a:ln>
            <a:solidFill>
              <a:schemeClr val="tx1"/>
            </a:solidFill>
          </a:ln>
        </p:spPr>
        <p:txBody>
          <a:bodyPr wrap="square" rtlCol="0">
            <a:spAutoFit/>
          </a:bodyPr>
          <a:lstStyle/>
          <a:p>
            <a:r>
              <a:rPr lang="en-US" sz="1400" dirty="0"/>
              <a:t>Black text indicates completed process models</a:t>
            </a:r>
          </a:p>
          <a:p>
            <a:r>
              <a:rPr lang="en-US" sz="1400" dirty="0">
                <a:solidFill>
                  <a:srgbClr val="FF0000"/>
                </a:solidFill>
              </a:rPr>
              <a:t>Red text indicates process models not yet completed</a:t>
            </a:r>
          </a:p>
          <a:p>
            <a:r>
              <a:rPr lang="en-US" sz="1400" dirty="0"/>
              <a:t>(P) Indicates Proteus team near-term development goal</a:t>
            </a:r>
          </a:p>
        </p:txBody>
      </p:sp>
    </p:spTree>
    <p:extLst>
      <p:ext uri="{BB962C8B-B14F-4D97-AF65-F5344CB8AC3E}">
        <p14:creationId xmlns:p14="http://schemas.microsoft.com/office/powerpoint/2010/main" val="3896832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FBA4-6885-41BC-86DD-A25CD84F6607}"/>
              </a:ext>
            </a:extLst>
          </p:cNvPr>
          <p:cNvSpPr>
            <a:spLocks noGrp="1"/>
          </p:cNvSpPr>
          <p:nvPr>
            <p:ph type="title"/>
          </p:nvPr>
        </p:nvSpPr>
        <p:spPr/>
        <p:txBody>
          <a:bodyPr/>
          <a:lstStyle/>
          <a:p>
            <a:r>
              <a:rPr lang="en-US" dirty="0"/>
              <a:t>Validation Activities</a:t>
            </a:r>
          </a:p>
        </p:txBody>
      </p:sp>
      <p:sp>
        <p:nvSpPr>
          <p:cNvPr id="3" name="Content Placeholder 2">
            <a:extLst>
              <a:ext uri="{FF2B5EF4-FFF2-40B4-BE49-F238E27FC236}">
                <a16:creationId xmlns:a16="http://schemas.microsoft.com/office/drawing/2014/main" id="{96D9CC33-3D3D-4D72-A8B9-B92032417742}"/>
              </a:ext>
            </a:extLst>
          </p:cNvPr>
          <p:cNvSpPr>
            <a:spLocks noGrp="1"/>
          </p:cNvSpPr>
          <p:nvPr>
            <p:ph idx="1"/>
          </p:nvPr>
        </p:nvSpPr>
        <p:spPr>
          <a:xfrm>
            <a:off x="464460" y="1254702"/>
            <a:ext cx="11356642" cy="5179436"/>
          </a:xfrm>
        </p:spPr>
        <p:txBody>
          <a:bodyPr>
            <a:normAutofit/>
          </a:bodyPr>
          <a:lstStyle/>
          <a:p>
            <a:pPr>
              <a:lnSpc>
                <a:spcPct val="120000"/>
              </a:lnSpc>
              <a:spcBef>
                <a:spcPts val="600"/>
              </a:spcBef>
            </a:pPr>
            <a:r>
              <a:rPr lang="en-US" dirty="0"/>
              <a:t>Case validations with other published cost data sources and other modeling tools.</a:t>
            </a:r>
          </a:p>
          <a:p>
            <a:pPr>
              <a:lnSpc>
                <a:spcPct val="120000"/>
              </a:lnSpc>
              <a:spcBef>
                <a:spcPts val="600"/>
              </a:spcBef>
            </a:pPr>
            <a:r>
              <a:rPr lang="en-US" dirty="0"/>
              <a:t>Independent municipal case study validations by Alison Sim from Dr. Meagan </a:t>
            </a:r>
            <a:r>
              <a:rPr lang="en-US" dirty="0" err="1"/>
              <a:t>Mauter’s</a:t>
            </a:r>
            <a:r>
              <a:rPr lang="en-US" dirty="0"/>
              <a:t> team at Stanford.</a:t>
            </a:r>
          </a:p>
          <a:p>
            <a:pPr>
              <a:lnSpc>
                <a:spcPct val="120000"/>
              </a:lnSpc>
              <a:spcBef>
                <a:spcPts val="600"/>
              </a:spcBef>
            </a:pPr>
            <a:r>
              <a:rPr lang="en-US" dirty="0"/>
              <a:t>NAWI Water-TAP3 Project Support Group. </a:t>
            </a:r>
          </a:p>
          <a:p>
            <a:pPr>
              <a:lnSpc>
                <a:spcPct val="120000"/>
              </a:lnSpc>
              <a:spcBef>
                <a:spcPts val="600"/>
              </a:spcBef>
            </a:pPr>
            <a:r>
              <a:rPr lang="en-US" dirty="0"/>
              <a:t>Literature search results for existing water technology TEA and LCA (currently ~150 studies). </a:t>
            </a:r>
          </a:p>
          <a:p>
            <a:pPr>
              <a:lnSpc>
                <a:spcPct val="120000"/>
              </a:lnSpc>
              <a:spcBef>
                <a:spcPts val="600"/>
              </a:spcBef>
            </a:pPr>
            <a:r>
              <a:rPr lang="en-US" dirty="0"/>
              <a:t>Engagement with external consultants.</a:t>
            </a:r>
          </a:p>
        </p:txBody>
      </p:sp>
      <p:sp>
        <p:nvSpPr>
          <p:cNvPr id="4" name="Slide Number Placeholder 3">
            <a:extLst>
              <a:ext uri="{FF2B5EF4-FFF2-40B4-BE49-F238E27FC236}">
                <a16:creationId xmlns:a16="http://schemas.microsoft.com/office/drawing/2014/main" id="{7AD15CD2-8F2A-45AD-BA55-D3E31FFFE61B}"/>
              </a:ext>
            </a:extLst>
          </p:cNvPr>
          <p:cNvSpPr>
            <a:spLocks noGrp="1"/>
          </p:cNvSpPr>
          <p:nvPr>
            <p:ph type="sldNum" sz="quarter" idx="12"/>
          </p:nvPr>
        </p:nvSpPr>
        <p:spPr/>
        <p:txBody>
          <a:bodyPr/>
          <a:lstStyle/>
          <a:p>
            <a:fld id="{D88CF878-307F-4C44-A2A0-DCC7DF4C1915}" type="slidenum">
              <a:rPr lang="en-US" smtClean="0"/>
              <a:t>21</a:t>
            </a:fld>
            <a:endParaRPr lang="en-US" dirty="0"/>
          </a:p>
        </p:txBody>
      </p:sp>
    </p:spTree>
    <p:extLst>
      <p:ext uri="{BB962C8B-B14F-4D97-AF65-F5344CB8AC3E}">
        <p14:creationId xmlns:p14="http://schemas.microsoft.com/office/powerpoint/2010/main" val="4094374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2479F-5B4A-4855-BAFB-53829B5CAF41}"/>
              </a:ext>
            </a:extLst>
          </p:cNvPr>
          <p:cNvPicPr>
            <a:picLocks noChangeAspect="1"/>
          </p:cNvPicPr>
          <p:nvPr/>
        </p:nvPicPr>
        <p:blipFill>
          <a:blip r:embed="rId2"/>
          <a:stretch>
            <a:fillRect/>
          </a:stretch>
        </p:blipFill>
        <p:spPr>
          <a:xfrm>
            <a:off x="444861" y="751820"/>
            <a:ext cx="11039084" cy="5995920"/>
          </a:xfrm>
          <a:prstGeom prst="rect">
            <a:avLst/>
          </a:prstGeom>
        </p:spPr>
      </p:pic>
      <p:sp>
        <p:nvSpPr>
          <p:cNvPr id="4" name="TextBox 3">
            <a:extLst>
              <a:ext uri="{FF2B5EF4-FFF2-40B4-BE49-F238E27FC236}">
                <a16:creationId xmlns:a16="http://schemas.microsoft.com/office/drawing/2014/main" id="{45617775-ACFC-4AB6-A41D-2CD474AB927D}"/>
              </a:ext>
            </a:extLst>
          </p:cNvPr>
          <p:cNvSpPr txBox="1"/>
          <p:nvPr/>
        </p:nvSpPr>
        <p:spPr>
          <a:xfrm>
            <a:off x="330199" y="228600"/>
            <a:ext cx="11268409" cy="492443"/>
          </a:xfrm>
          <a:prstGeom prst="rect">
            <a:avLst/>
          </a:prstGeom>
          <a:noFill/>
        </p:spPr>
        <p:txBody>
          <a:bodyPr wrap="square" rtlCol="0">
            <a:spAutoFit/>
          </a:bodyPr>
          <a:lstStyle/>
          <a:p>
            <a:r>
              <a:rPr lang="en-US" sz="2600" b="1" dirty="0"/>
              <a:t>SWRO Comparative Analysis with Published and Modeled Sources</a:t>
            </a:r>
          </a:p>
        </p:txBody>
      </p:sp>
      <p:cxnSp>
        <p:nvCxnSpPr>
          <p:cNvPr id="6" name="Straight Connector 5">
            <a:extLst>
              <a:ext uri="{FF2B5EF4-FFF2-40B4-BE49-F238E27FC236}">
                <a16:creationId xmlns:a16="http://schemas.microsoft.com/office/drawing/2014/main" id="{129807C6-999E-467B-8F8F-C86ABDF84F46}"/>
              </a:ext>
            </a:extLst>
          </p:cNvPr>
          <p:cNvCxnSpPr/>
          <p:nvPr/>
        </p:nvCxnSpPr>
        <p:spPr>
          <a:xfrm>
            <a:off x="9328826" y="1643975"/>
            <a:ext cx="398834"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97428FF-061B-463A-A260-5EA41891AB33}"/>
              </a:ext>
            </a:extLst>
          </p:cNvPr>
          <p:cNvCxnSpPr/>
          <p:nvPr/>
        </p:nvCxnSpPr>
        <p:spPr>
          <a:xfrm>
            <a:off x="9328826" y="2324911"/>
            <a:ext cx="398834" cy="0"/>
          </a:xfrm>
          <a:prstGeom prst="line">
            <a:avLst/>
          </a:prstGeom>
          <a:ln w="28575">
            <a:solidFill>
              <a:srgbClr val="FF0000"/>
            </a:solidFill>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11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2C3257-406E-4305-917D-EF80A1C01098}"/>
              </a:ext>
            </a:extLst>
          </p:cNvPr>
          <p:cNvPicPr>
            <a:picLocks noChangeAspect="1"/>
          </p:cNvPicPr>
          <p:nvPr/>
        </p:nvPicPr>
        <p:blipFill>
          <a:blip r:embed="rId2"/>
          <a:stretch>
            <a:fillRect/>
          </a:stretch>
        </p:blipFill>
        <p:spPr>
          <a:xfrm>
            <a:off x="449998" y="751820"/>
            <a:ext cx="11039084" cy="5995920"/>
          </a:xfrm>
          <a:prstGeom prst="rect">
            <a:avLst/>
          </a:prstGeom>
        </p:spPr>
      </p:pic>
      <p:sp>
        <p:nvSpPr>
          <p:cNvPr id="4" name="TextBox 3">
            <a:extLst>
              <a:ext uri="{FF2B5EF4-FFF2-40B4-BE49-F238E27FC236}">
                <a16:creationId xmlns:a16="http://schemas.microsoft.com/office/drawing/2014/main" id="{45617775-ACFC-4AB6-A41D-2CD474AB927D}"/>
              </a:ext>
            </a:extLst>
          </p:cNvPr>
          <p:cNvSpPr txBox="1"/>
          <p:nvPr/>
        </p:nvSpPr>
        <p:spPr>
          <a:xfrm>
            <a:off x="330199" y="228600"/>
            <a:ext cx="11229829" cy="492443"/>
          </a:xfrm>
          <a:prstGeom prst="rect">
            <a:avLst/>
          </a:prstGeom>
          <a:noFill/>
        </p:spPr>
        <p:txBody>
          <a:bodyPr wrap="square" rtlCol="0">
            <a:spAutoFit/>
          </a:bodyPr>
          <a:lstStyle/>
          <a:p>
            <a:r>
              <a:rPr lang="en-US" sz="2600" b="1" dirty="0"/>
              <a:t>BWRO Comparative Analysis with Published and Modeled Sources</a:t>
            </a:r>
          </a:p>
        </p:txBody>
      </p:sp>
      <p:cxnSp>
        <p:nvCxnSpPr>
          <p:cNvPr id="7" name="Straight Connector 6">
            <a:extLst>
              <a:ext uri="{FF2B5EF4-FFF2-40B4-BE49-F238E27FC236}">
                <a16:creationId xmlns:a16="http://schemas.microsoft.com/office/drawing/2014/main" id="{7F8173CB-8C72-488D-BDBB-7426CB96B329}"/>
              </a:ext>
            </a:extLst>
          </p:cNvPr>
          <p:cNvCxnSpPr/>
          <p:nvPr/>
        </p:nvCxnSpPr>
        <p:spPr>
          <a:xfrm>
            <a:off x="9555061" y="2533475"/>
            <a:ext cx="31039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29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E0FA4-30FC-43F0-9277-6B702D710DA1}"/>
              </a:ext>
            </a:extLst>
          </p:cNvPr>
          <p:cNvPicPr>
            <a:picLocks noChangeAspect="1"/>
          </p:cNvPicPr>
          <p:nvPr/>
        </p:nvPicPr>
        <p:blipFill>
          <a:blip r:embed="rId2"/>
          <a:stretch>
            <a:fillRect/>
          </a:stretch>
        </p:blipFill>
        <p:spPr>
          <a:xfrm>
            <a:off x="449998" y="751820"/>
            <a:ext cx="11039084" cy="5996540"/>
          </a:xfrm>
          <a:prstGeom prst="rect">
            <a:avLst/>
          </a:prstGeom>
        </p:spPr>
      </p:pic>
      <p:sp>
        <p:nvSpPr>
          <p:cNvPr id="4" name="TextBox 3">
            <a:extLst>
              <a:ext uri="{FF2B5EF4-FFF2-40B4-BE49-F238E27FC236}">
                <a16:creationId xmlns:a16="http://schemas.microsoft.com/office/drawing/2014/main" id="{45617775-ACFC-4AB6-A41D-2CD474AB927D}"/>
              </a:ext>
            </a:extLst>
          </p:cNvPr>
          <p:cNvSpPr txBox="1"/>
          <p:nvPr/>
        </p:nvSpPr>
        <p:spPr>
          <a:xfrm>
            <a:off x="330199" y="228600"/>
            <a:ext cx="11229829" cy="492443"/>
          </a:xfrm>
          <a:prstGeom prst="rect">
            <a:avLst/>
          </a:prstGeom>
          <a:noFill/>
        </p:spPr>
        <p:txBody>
          <a:bodyPr wrap="square" rtlCol="0">
            <a:spAutoFit/>
          </a:bodyPr>
          <a:lstStyle/>
          <a:p>
            <a:r>
              <a:rPr lang="en-US" sz="2600" b="1" dirty="0"/>
              <a:t>MWWRO Comparative Analysis with Published and Modeled Sources</a:t>
            </a:r>
          </a:p>
        </p:txBody>
      </p:sp>
    </p:spTree>
    <p:extLst>
      <p:ext uri="{BB962C8B-B14F-4D97-AF65-F5344CB8AC3E}">
        <p14:creationId xmlns:p14="http://schemas.microsoft.com/office/powerpoint/2010/main" val="60257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15CD2-8F2A-45AD-BA55-D3E31FFFE61B}"/>
              </a:ext>
            </a:extLst>
          </p:cNvPr>
          <p:cNvSpPr>
            <a:spLocks noGrp="1"/>
          </p:cNvSpPr>
          <p:nvPr>
            <p:ph type="sldNum" sz="quarter" idx="12"/>
          </p:nvPr>
        </p:nvSpPr>
        <p:spPr/>
        <p:txBody>
          <a:bodyPr/>
          <a:lstStyle/>
          <a:p>
            <a:fld id="{D88CF878-307F-4C44-A2A0-DCC7DF4C1915}" type="slidenum">
              <a:rPr lang="en-US" smtClean="0"/>
              <a:t>25</a:t>
            </a:fld>
            <a:endParaRPr lang="en-US" dirty="0"/>
          </a:p>
        </p:txBody>
      </p:sp>
      <p:sp>
        <p:nvSpPr>
          <p:cNvPr id="10" name="TextBox 9">
            <a:extLst>
              <a:ext uri="{FF2B5EF4-FFF2-40B4-BE49-F238E27FC236}">
                <a16:creationId xmlns:a16="http://schemas.microsoft.com/office/drawing/2014/main" id="{6E151D1B-A7A2-46A9-80D7-5FF34EC2BDC5}"/>
              </a:ext>
            </a:extLst>
          </p:cNvPr>
          <p:cNvSpPr txBox="1"/>
          <p:nvPr/>
        </p:nvSpPr>
        <p:spPr>
          <a:xfrm>
            <a:off x="330199" y="228600"/>
            <a:ext cx="11229829" cy="523220"/>
          </a:xfrm>
          <a:prstGeom prst="rect">
            <a:avLst/>
          </a:prstGeom>
          <a:noFill/>
        </p:spPr>
        <p:txBody>
          <a:bodyPr wrap="square" rtlCol="0">
            <a:spAutoFit/>
          </a:bodyPr>
          <a:lstStyle/>
          <a:p>
            <a:r>
              <a:rPr lang="en-US" sz="2800" b="1" dirty="0"/>
              <a:t>MWWRO Comparative Analysis with Published Cases</a:t>
            </a:r>
          </a:p>
        </p:txBody>
      </p:sp>
      <p:sp>
        <p:nvSpPr>
          <p:cNvPr id="12" name="TextBox 11">
            <a:extLst>
              <a:ext uri="{FF2B5EF4-FFF2-40B4-BE49-F238E27FC236}">
                <a16:creationId xmlns:a16="http://schemas.microsoft.com/office/drawing/2014/main" id="{8D27C096-966C-46EB-BE8B-35F461CD145E}"/>
              </a:ext>
            </a:extLst>
          </p:cNvPr>
          <p:cNvSpPr txBox="1"/>
          <p:nvPr/>
        </p:nvSpPr>
        <p:spPr>
          <a:xfrm>
            <a:off x="7130643" y="5585633"/>
            <a:ext cx="3613557" cy="707886"/>
          </a:xfrm>
          <a:prstGeom prst="rect">
            <a:avLst/>
          </a:prstGeom>
          <a:noFill/>
        </p:spPr>
        <p:txBody>
          <a:bodyPr wrap="square" rtlCol="0">
            <a:spAutoFit/>
          </a:bodyPr>
          <a:lstStyle/>
          <a:p>
            <a:r>
              <a:rPr lang="en-US" sz="2000" b="1" dirty="0"/>
              <a:t>error range:   -15% / +35%</a:t>
            </a:r>
          </a:p>
          <a:p>
            <a:r>
              <a:rPr lang="en-US" sz="2000" b="1" dirty="0"/>
              <a:t>target range: -30% / +50% </a:t>
            </a:r>
          </a:p>
        </p:txBody>
      </p:sp>
      <p:sp>
        <p:nvSpPr>
          <p:cNvPr id="14" name="TextBox 13">
            <a:extLst>
              <a:ext uri="{FF2B5EF4-FFF2-40B4-BE49-F238E27FC236}">
                <a16:creationId xmlns:a16="http://schemas.microsoft.com/office/drawing/2014/main" id="{FC7C466A-9895-4A8E-9C60-DA622843E838}"/>
              </a:ext>
            </a:extLst>
          </p:cNvPr>
          <p:cNvSpPr txBox="1"/>
          <p:nvPr/>
        </p:nvSpPr>
        <p:spPr>
          <a:xfrm>
            <a:off x="7130643" y="1045929"/>
            <a:ext cx="5061357" cy="4539704"/>
          </a:xfrm>
          <a:prstGeom prst="rect">
            <a:avLst/>
          </a:prstGeom>
          <a:solidFill>
            <a:schemeClr val="bg1">
              <a:alpha val="71000"/>
            </a:schemeClr>
          </a:solidFill>
        </p:spPr>
        <p:txBody>
          <a:bodyPr wrap="square">
            <a:spAutoFit/>
          </a:bodyPr>
          <a:lstStyle/>
          <a:p>
            <a:pPr>
              <a:spcBef>
                <a:spcPts val="600"/>
              </a:spcBef>
            </a:pPr>
            <a:r>
              <a:rPr lang="en-US" sz="1600" b="1" dirty="0"/>
              <a:t>Commercial Cases Reviewed by Alison Sims</a:t>
            </a:r>
            <a:endParaRPr lang="en-US" sz="1600" b="1" dirty="0">
              <a:solidFill>
                <a:srgbClr val="FFC000"/>
              </a:solidFill>
            </a:endParaRPr>
          </a:p>
          <a:p>
            <a:pPr marL="285750" indent="-285750">
              <a:spcBef>
                <a:spcPts val="600"/>
              </a:spcBef>
              <a:buFont typeface="Arial" panose="020B0604020202020204" pitchFamily="34" charset="0"/>
              <a:buChar char="•"/>
            </a:pPr>
            <a:r>
              <a:rPr lang="en-US" sz="1600" b="1" dirty="0">
                <a:solidFill>
                  <a:srgbClr val="FFC000"/>
                </a:solidFill>
              </a:rPr>
              <a:t>Carpinteria Valley Water District </a:t>
            </a:r>
          </a:p>
          <a:p>
            <a:pPr marL="285750" indent="-285750">
              <a:spcBef>
                <a:spcPts val="600"/>
              </a:spcBef>
              <a:buFont typeface="Arial" panose="020B0604020202020204" pitchFamily="34" charset="0"/>
              <a:buChar char="•"/>
            </a:pPr>
            <a:r>
              <a:rPr lang="en-US" sz="1600" b="1" dirty="0">
                <a:solidFill>
                  <a:srgbClr val="FF0000"/>
                </a:solidFill>
              </a:rPr>
              <a:t>Big Spring Colorado River Municipal Water </a:t>
            </a:r>
          </a:p>
          <a:p>
            <a:pPr marL="285750" indent="-285750">
              <a:spcBef>
                <a:spcPts val="600"/>
              </a:spcBef>
              <a:buFont typeface="Arial" panose="020B0604020202020204" pitchFamily="34" charset="0"/>
              <a:buChar char="•"/>
            </a:pPr>
            <a:r>
              <a:rPr lang="en-US" sz="1600" dirty="0"/>
              <a:t>City of Pismo Beach Central Coast Blue</a:t>
            </a:r>
          </a:p>
          <a:p>
            <a:pPr marL="285750" indent="-285750">
              <a:spcBef>
                <a:spcPts val="600"/>
              </a:spcBef>
              <a:buFont typeface="Arial" panose="020B0604020202020204" pitchFamily="34" charset="0"/>
              <a:buChar char="•"/>
            </a:pPr>
            <a:r>
              <a:rPr lang="en-US" sz="1600" dirty="0"/>
              <a:t>Pure Water Oceanside </a:t>
            </a:r>
          </a:p>
          <a:p>
            <a:pPr marL="285750" indent="-285750">
              <a:spcBef>
                <a:spcPts val="600"/>
              </a:spcBef>
              <a:buFont typeface="Arial" panose="020B0604020202020204" pitchFamily="34" charset="0"/>
              <a:buChar char="•"/>
            </a:pPr>
            <a:r>
              <a:rPr lang="en-US" sz="1600" dirty="0"/>
              <a:t>Pure Water Monterey</a:t>
            </a:r>
          </a:p>
          <a:p>
            <a:pPr marL="285750" indent="-285750">
              <a:spcBef>
                <a:spcPts val="600"/>
              </a:spcBef>
              <a:buFont typeface="Arial" panose="020B0604020202020204" pitchFamily="34" charset="0"/>
              <a:buChar char="•"/>
            </a:pPr>
            <a:r>
              <a:rPr lang="en-US" sz="1600" dirty="0"/>
              <a:t>City of Oxnard</a:t>
            </a:r>
          </a:p>
          <a:p>
            <a:pPr marL="285750" indent="-285750">
              <a:spcBef>
                <a:spcPts val="600"/>
              </a:spcBef>
              <a:buFont typeface="Arial" panose="020B0604020202020204" pitchFamily="34" charset="0"/>
              <a:buChar char="•"/>
            </a:pPr>
            <a:r>
              <a:rPr lang="en-US" sz="1600" dirty="0"/>
              <a:t>Los Alamitos Barrier Water Replenishment (*)</a:t>
            </a:r>
          </a:p>
          <a:p>
            <a:pPr marL="285750" indent="-285750">
              <a:spcBef>
                <a:spcPts val="600"/>
              </a:spcBef>
              <a:buFont typeface="Arial" panose="020B0604020202020204" pitchFamily="34" charset="0"/>
              <a:buChar char="•"/>
            </a:pPr>
            <a:r>
              <a:rPr lang="en-US" sz="1600" dirty="0"/>
              <a:t>Santa Clara Valley Water </a:t>
            </a:r>
          </a:p>
          <a:p>
            <a:pPr marL="285750" indent="-285750">
              <a:spcBef>
                <a:spcPts val="600"/>
              </a:spcBef>
              <a:buFont typeface="Arial" panose="020B0604020202020204" pitchFamily="34" charset="0"/>
              <a:buChar char="•"/>
            </a:pPr>
            <a:r>
              <a:rPr lang="en-US" sz="1600" dirty="0"/>
              <a:t>El Paso Advanced Water Purification Facility </a:t>
            </a:r>
          </a:p>
          <a:p>
            <a:pPr marL="285750" indent="-285750">
              <a:spcBef>
                <a:spcPts val="600"/>
              </a:spcBef>
              <a:buFont typeface="Arial" panose="020B0604020202020204" pitchFamily="34" charset="0"/>
              <a:buChar char="•"/>
            </a:pPr>
            <a:r>
              <a:rPr lang="en-US" sz="1600" dirty="0"/>
              <a:t>Dominguez Gap Barrier (*)</a:t>
            </a:r>
          </a:p>
          <a:p>
            <a:pPr marL="285750" indent="-285750">
              <a:spcBef>
                <a:spcPts val="600"/>
              </a:spcBef>
              <a:buFont typeface="Arial" panose="020B0604020202020204" pitchFamily="34" charset="0"/>
              <a:buChar char="•"/>
            </a:pPr>
            <a:r>
              <a:rPr lang="en-US" sz="1600" b="1" dirty="0">
                <a:solidFill>
                  <a:srgbClr val="00B050"/>
                </a:solidFill>
              </a:rPr>
              <a:t>West Basin Edward C Little Recycling (*)</a:t>
            </a:r>
          </a:p>
          <a:p>
            <a:pPr marL="285750" indent="-285750">
              <a:spcBef>
                <a:spcPts val="600"/>
              </a:spcBef>
              <a:buFont typeface="Arial" panose="020B0604020202020204" pitchFamily="34" charset="0"/>
              <a:buChar char="•"/>
            </a:pPr>
            <a:r>
              <a:rPr lang="en-US" sz="1600" dirty="0"/>
              <a:t>Groundwater Reliability Improvement Project</a:t>
            </a:r>
          </a:p>
          <a:p>
            <a:pPr marL="285750" indent="-285750">
              <a:spcBef>
                <a:spcPts val="600"/>
              </a:spcBef>
              <a:buFont typeface="Arial" panose="020B0604020202020204" pitchFamily="34" charset="0"/>
              <a:buChar char="•"/>
            </a:pPr>
            <a:r>
              <a:rPr lang="en-US" sz="1600" b="1" dirty="0">
                <a:solidFill>
                  <a:srgbClr val="0000FF"/>
                </a:solidFill>
              </a:rPr>
              <a:t>Orange County Groundwater Replenishment (*)</a:t>
            </a:r>
          </a:p>
        </p:txBody>
      </p:sp>
      <p:pic>
        <p:nvPicPr>
          <p:cNvPr id="16" name="Picture 15">
            <a:extLst>
              <a:ext uri="{FF2B5EF4-FFF2-40B4-BE49-F238E27FC236}">
                <a16:creationId xmlns:a16="http://schemas.microsoft.com/office/drawing/2014/main" id="{89F36A58-4372-460E-A98C-3DC55F8EF825}"/>
              </a:ext>
            </a:extLst>
          </p:cNvPr>
          <p:cNvPicPr>
            <a:picLocks noChangeAspect="1"/>
          </p:cNvPicPr>
          <p:nvPr/>
        </p:nvPicPr>
        <p:blipFill>
          <a:blip r:embed="rId2"/>
          <a:stretch>
            <a:fillRect/>
          </a:stretch>
        </p:blipFill>
        <p:spPr>
          <a:xfrm>
            <a:off x="219885" y="1045929"/>
            <a:ext cx="6751366" cy="5208197"/>
          </a:xfrm>
          <a:prstGeom prst="rect">
            <a:avLst/>
          </a:prstGeom>
        </p:spPr>
      </p:pic>
    </p:spTree>
    <p:extLst>
      <p:ext uri="{BB962C8B-B14F-4D97-AF65-F5344CB8AC3E}">
        <p14:creationId xmlns:p14="http://schemas.microsoft.com/office/powerpoint/2010/main" val="50679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97" name="Slide Number Placeholder 2">
            <a:extLst>
              <a:ext uri="{FF2B5EF4-FFF2-40B4-BE49-F238E27FC236}">
                <a16:creationId xmlns:a16="http://schemas.microsoft.com/office/drawing/2014/main" id="{CD683F94-3F3B-489D-BE0E-3C7FF81892BC}"/>
              </a:ext>
            </a:extLst>
          </p:cNvPr>
          <p:cNvSpPr txBox="1">
            <a:spLocks/>
          </p:cNvSpPr>
          <p:nvPr/>
        </p:nvSpPr>
        <p:spPr>
          <a:xfrm>
            <a:off x="9354781" y="6459318"/>
            <a:ext cx="167290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8CF878-307F-4C44-A2A0-DCC7DF4C1915}" type="slidenum">
              <a:rPr lang="en-US" smtClean="0"/>
              <a:pPr/>
              <a:t>26</a:t>
            </a:fld>
            <a:endParaRPr lang="en-US" dirty="0"/>
          </a:p>
        </p:txBody>
      </p:sp>
      <p:sp>
        <p:nvSpPr>
          <p:cNvPr id="28" name="Title 2">
            <a:extLst>
              <a:ext uri="{FF2B5EF4-FFF2-40B4-BE49-F238E27FC236}">
                <a16:creationId xmlns:a16="http://schemas.microsoft.com/office/drawing/2014/main" id="{F990D43E-AFE9-42D3-A358-5B4EF89A6998}"/>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Water-TAP</a:t>
            </a:r>
            <a:r>
              <a:rPr lang="en-US" sz="4000" baseline="30000" dirty="0"/>
              <a:t>3</a:t>
            </a:r>
            <a:r>
              <a:rPr lang="en-US" sz="4000" dirty="0"/>
              <a:t> Next Steps</a:t>
            </a:r>
            <a:endParaRPr lang="en-US" b="0" dirty="0"/>
          </a:p>
        </p:txBody>
      </p:sp>
      <p:sp>
        <p:nvSpPr>
          <p:cNvPr id="5" name="Rectangle 4">
            <a:extLst>
              <a:ext uri="{FF2B5EF4-FFF2-40B4-BE49-F238E27FC236}">
                <a16:creationId xmlns:a16="http://schemas.microsoft.com/office/drawing/2014/main" id="{25209826-5989-49BE-BF6C-B956DE5B4DB5}"/>
              </a:ext>
            </a:extLst>
          </p:cNvPr>
          <p:cNvSpPr/>
          <p:nvPr/>
        </p:nvSpPr>
        <p:spPr>
          <a:xfrm>
            <a:off x="889233" y="1082825"/>
            <a:ext cx="11217418" cy="5146986"/>
          </a:xfrm>
          <a:prstGeom prst="rect">
            <a:avLst/>
          </a:prstGeom>
        </p:spPr>
        <p:txBody>
          <a:bodyPr wrap="square">
            <a:spAutoFit/>
          </a:bodyPr>
          <a:lstStyle/>
          <a:p>
            <a:pPr>
              <a:lnSpc>
                <a:spcPct val="120000"/>
              </a:lnSpc>
              <a:spcBef>
                <a:spcPts val="800"/>
              </a:spcBef>
            </a:pPr>
            <a:r>
              <a:rPr lang="en-US" sz="2000" b="1" dirty="0"/>
              <a:t>Excel and Python</a:t>
            </a:r>
          </a:p>
          <a:p>
            <a:pPr marL="342900" indent="-342900">
              <a:lnSpc>
                <a:spcPct val="120000"/>
              </a:lnSpc>
              <a:spcBef>
                <a:spcPts val="800"/>
              </a:spcBef>
              <a:buFont typeface="Arial" panose="020B0604020202020204" pitchFamily="34" charset="0"/>
              <a:buChar char="●"/>
            </a:pPr>
            <a:r>
              <a:rPr lang="en-US" sz="2000" dirty="0"/>
              <a:t>Continue to </a:t>
            </a:r>
            <a:r>
              <a:rPr lang="en-US" sz="2000" b="1" dirty="0"/>
              <a:t>support NAWI Baselining/Roadmapping analysis </a:t>
            </a:r>
            <a:r>
              <a:rPr lang="en-US" sz="2000" dirty="0"/>
              <a:t>needs with Excel model.</a:t>
            </a:r>
          </a:p>
          <a:p>
            <a:pPr marL="342900" indent="-342900">
              <a:lnSpc>
                <a:spcPct val="120000"/>
              </a:lnSpc>
              <a:spcBef>
                <a:spcPts val="800"/>
              </a:spcBef>
              <a:buFont typeface="Arial" panose="020B0604020202020204" pitchFamily="34" charset="0"/>
              <a:buChar char="●"/>
            </a:pPr>
            <a:r>
              <a:rPr lang="en-US" sz="2000" dirty="0"/>
              <a:t>Demonstrate </a:t>
            </a:r>
            <a:r>
              <a:rPr lang="en-US" sz="2000" b="1" dirty="0"/>
              <a:t>Python model </a:t>
            </a:r>
            <a:r>
              <a:rPr lang="en-US" sz="2000" dirty="0"/>
              <a:t>and incorporate relevant basis data from Excel work.</a:t>
            </a:r>
          </a:p>
          <a:p>
            <a:pPr marL="342900" indent="-342900">
              <a:lnSpc>
                <a:spcPct val="120000"/>
              </a:lnSpc>
              <a:spcBef>
                <a:spcPts val="800"/>
              </a:spcBef>
              <a:buFont typeface="Arial" panose="020B0604020202020204" pitchFamily="34" charset="0"/>
              <a:buChar char="●"/>
            </a:pPr>
            <a:r>
              <a:rPr lang="en-US" sz="2000" dirty="0"/>
              <a:t>Develop </a:t>
            </a:r>
            <a:r>
              <a:rPr lang="en-US" sz="2000" b="1" dirty="0"/>
              <a:t>use cases </a:t>
            </a:r>
            <a:r>
              <a:rPr lang="en-US" sz="2000" dirty="0"/>
              <a:t>in collaboration with Cartographer and NREL Support teams. </a:t>
            </a:r>
          </a:p>
          <a:p>
            <a:pPr marL="342900" indent="-342900">
              <a:lnSpc>
                <a:spcPct val="120000"/>
              </a:lnSpc>
              <a:spcBef>
                <a:spcPts val="800"/>
              </a:spcBef>
              <a:buFont typeface="Arial" panose="020B0604020202020204" pitchFamily="34" charset="0"/>
              <a:buChar char="●"/>
            </a:pPr>
            <a:r>
              <a:rPr lang="en-US" sz="2000" dirty="0"/>
              <a:t>Continue to </a:t>
            </a:r>
            <a:r>
              <a:rPr lang="en-US" sz="2000" b="1" dirty="0"/>
              <a:t>develop needed Process Models </a:t>
            </a:r>
            <a:r>
              <a:rPr lang="en-US" sz="2000" dirty="0"/>
              <a:t>for current and future analysis needs. </a:t>
            </a:r>
          </a:p>
          <a:p>
            <a:pPr marL="342900" indent="-342900">
              <a:lnSpc>
                <a:spcPct val="120000"/>
              </a:lnSpc>
              <a:spcBef>
                <a:spcPts val="800"/>
              </a:spcBef>
              <a:buFont typeface="Arial" panose="020B0604020202020204" pitchFamily="34" charset="0"/>
              <a:buChar char="●"/>
            </a:pPr>
            <a:r>
              <a:rPr lang="en-US" sz="2000" dirty="0"/>
              <a:t>Add </a:t>
            </a:r>
            <a:r>
              <a:rPr lang="en-US" sz="2000" b="1" dirty="0"/>
              <a:t>other pipe parity metrics </a:t>
            </a:r>
            <a:r>
              <a:rPr lang="en-US" sz="2000" dirty="0"/>
              <a:t>with emphasis on reliability, robustness, wastes and emissions.  </a:t>
            </a:r>
          </a:p>
          <a:p>
            <a:pPr marL="342900" indent="-342900">
              <a:lnSpc>
                <a:spcPct val="120000"/>
              </a:lnSpc>
              <a:spcBef>
                <a:spcPts val="800"/>
              </a:spcBef>
              <a:buFont typeface="Arial" panose="020B0604020202020204" pitchFamily="34" charset="0"/>
              <a:buChar char="●"/>
            </a:pPr>
            <a:r>
              <a:rPr lang="en-US" sz="2000" b="1" dirty="0"/>
              <a:t>Validate</a:t>
            </a:r>
            <a:r>
              <a:rPr lang="en-US" sz="2000" dirty="0"/>
              <a:t> the model results for process calculations, LCOW, energy intensity and other PPM.</a:t>
            </a:r>
          </a:p>
          <a:p>
            <a:pPr>
              <a:lnSpc>
                <a:spcPct val="120000"/>
              </a:lnSpc>
              <a:spcBef>
                <a:spcPts val="800"/>
              </a:spcBef>
            </a:pPr>
            <a:r>
              <a:rPr lang="en-US" sz="2000" b="1" dirty="0">
                <a:solidFill>
                  <a:srgbClr val="0000FF"/>
                </a:solidFill>
              </a:rPr>
              <a:t>Python Only</a:t>
            </a:r>
          </a:p>
          <a:p>
            <a:pPr marL="342900" indent="-342900">
              <a:lnSpc>
                <a:spcPct val="120000"/>
              </a:lnSpc>
              <a:spcBef>
                <a:spcPts val="800"/>
              </a:spcBef>
              <a:buFont typeface="Arial" panose="020B0604020202020204" pitchFamily="34" charset="0"/>
              <a:buChar char="●"/>
            </a:pPr>
            <a:r>
              <a:rPr lang="en-US" sz="2000" dirty="0">
                <a:solidFill>
                  <a:srgbClr val="0000FF"/>
                </a:solidFill>
              </a:rPr>
              <a:t>Enable assessments with </a:t>
            </a:r>
            <a:r>
              <a:rPr lang="en-US" sz="2000" b="1" dirty="0">
                <a:solidFill>
                  <a:srgbClr val="0000FF"/>
                </a:solidFill>
              </a:rPr>
              <a:t>performance degradation </a:t>
            </a:r>
            <a:r>
              <a:rPr lang="en-US" sz="2000" dirty="0">
                <a:solidFill>
                  <a:srgbClr val="0000FF"/>
                </a:solidFill>
              </a:rPr>
              <a:t>and modeled </a:t>
            </a:r>
            <a:r>
              <a:rPr lang="en-US" sz="2000" b="1" dirty="0">
                <a:solidFill>
                  <a:srgbClr val="0000FF"/>
                </a:solidFill>
              </a:rPr>
              <a:t>time-series</a:t>
            </a:r>
            <a:r>
              <a:rPr lang="en-US" sz="2000" dirty="0">
                <a:solidFill>
                  <a:srgbClr val="0000FF"/>
                </a:solidFill>
              </a:rPr>
              <a:t> events. </a:t>
            </a:r>
          </a:p>
          <a:p>
            <a:pPr marL="342900" indent="-342900">
              <a:lnSpc>
                <a:spcPct val="120000"/>
              </a:lnSpc>
              <a:spcBef>
                <a:spcPts val="800"/>
              </a:spcBef>
              <a:buFont typeface="Arial" panose="020B0604020202020204" pitchFamily="34" charset="0"/>
              <a:buChar char="●"/>
            </a:pPr>
            <a:r>
              <a:rPr lang="en-US" sz="2000" dirty="0">
                <a:solidFill>
                  <a:srgbClr val="0000FF"/>
                </a:solidFill>
              </a:rPr>
              <a:t>Enable </a:t>
            </a:r>
            <a:r>
              <a:rPr lang="en-US" sz="2000" b="1" dirty="0">
                <a:solidFill>
                  <a:srgbClr val="0000FF"/>
                </a:solidFill>
              </a:rPr>
              <a:t>decentralized and mobile system </a:t>
            </a:r>
            <a:r>
              <a:rPr lang="en-US" sz="2000" dirty="0">
                <a:solidFill>
                  <a:srgbClr val="0000FF"/>
                </a:solidFill>
              </a:rPr>
              <a:t>calculations and benefits analysis.</a:t>
            </a:r>
          </a:p>
          <a:p>
            <a:pPr marL="342900" indent="-342900">
              <a:lnSpc>
                <a:spcPct val="120000"/>
              </a:lnSpc>
              <a:spcBef>
                <a:spcPts val="800"/>
              </a:spcBef>
              <a:buFont typeface="Arial" panose="020B0604020202020204" pitchFamily="34" charset="0"/>
              <a:buChar char="●"/>
            </a:pPr>
            <a:r>
              <a:rPr lang="en-US" sz="2000" b="1" dirty="0">
                <a:solidFill>
                  <a:srgbClr val="0000FF"/>
                </a:solidFill>
              </a:rPr>
              <a:t>Integrate</a:t>
            </a:r>
            <a:r>
              <a:rPr lang="en-US" sz="2000" dirty="0">
                <a:solidFill>
                  <a:srgbClr val="0000FF"/>
                </a:solidFill>
              </a:rPr>
              <a:t> Python model with </a:t>
            </a:r>
            <a:r>
              <a:rPr lang="en-US" sz="2000" dirty="0" err="1">
                <a:solidFill>
                  <a:srgbClr val="0000FF"/>
                </a:solidFill>
              </a:rPr>
              <a:t>ProteusLib</a:t>
            </a:r>
            <a:r>
              <a:rPr lang="en-US" sz="2000" dirty="0">
                <a:solidFill>
                  <a:srgbClr val="0000FF"/>
                </a:solidFill>
              </a:rPr>
              <a:t>, Water-DAMS and Public-Facing UI</a:t>
            </a:r>
          </a:p>
        </p:txBody>
      </p:sp>
      <p:sp>
        <p:nvSpPr>
          <p:cNvPr id="2" name="Arrow: Down 1">
            <a:extLst>
              <a:ext uri="{FF2B5EF4-FFF2-40B4-BE49-F238E27FC236}">
                <a16:creationId xmlns:a16="http://schemas.microsoft.com/office/drawing/2014/main" id="{F1F8A5B0-67A8-4DA2-B169-01051AA256D6}"/>
              </a:ext>
            </a:extLst>
          </p:cNvPr>
          <p:cNvSpPr/>
          <p:nvPr/>
        </p:nvSpPr>
        <p:spPr>
          <a:xfrm>
            <a:off x="125834" y="1640724"/>
            <a:ext cx="343949" cy="31871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1761AA-C00D-4309-AC84-B80F939D115D}"/>
              </a:ext>
            </a:extLst>
          </p:cNvPr>
          <p:cNvSpPr txBox="1"/>
          <p:nvPr/>
        </p:nvSpPr>
        <p:spPr>
          <a:xfrm>
            <a:off x="117446" y="1422447"/>
            <a:ext cx="408960" cy="188239"/>
          </a:xfrm>
          <a:prstGeom prst="rect">
            <a:avLst/>
          </a:prstGeom>
          <a:noFill/>
        </p:spPr>
        <p:txBody>
          <a:bodyPr wrap="square" lIns="0" tIns="0" rIns="0" bIns="0" rtlCol="0">
            <a:spAutoFit/>
          </a:bodyPr>
          <a:lstStyle/>
          <a:p>
            <a:pPr algn="ctr"/>
            <a:r>
              <a:rPr lang="en-US" sz="1200" b="1" dirty="0"/>
              <a:t>BP-1</a:t>
            </a:r>
          </a:p>
        </p:txBody>
      </p:sp>
      <p:sp>
        <p:nvSpPr>
          <p:cNvPr id="4" name="TextBox 3">
            <a:extLst>
              <a:ext uri="{FF2B5EF4-FFF2-40B4-BE49-F238E27FC236}">
                <a16:creationId xmlns:a16="http://schemas.microsoft.com/office/drawing/2014/main" id="{6C8C9C29-BD23-4F72-8964-5372F7CF0C06}"/>
              </a:ext>
            </a:extLst>
          </p:cNvPr>
          <p:cNvSpPr txBox="1"/>
          <p:nvPr/>
        </p:nvSpPr>
        <p:spPr>
          <a:xfrm>
            <a:off x="422594" y="2325592"/>
            <a:ext cx="570451" cy="276999"/>
          </a:xfrm>
          <a:prstGeom prst="rect">
            <a:avLst/>
          </a:prstGeom>
          <a:noFill/>
        </p:spPr>
        <p:txBody>
          <a:bodyPr wrap="square" rtlCol="0">
            <a:spAutoFit/>
          </a:bodyPr>
          <a:lstStyle/>
          <a:p>
            <a:r>
              <a:rPr lang="en-US" sz="1200" b="1" dirty="0"/>
              <a:t>BP-2</a:t>
            </a:r>
          </a:p>
        </p:txBody>
      </p:sp>
      <p:sp>
        <p:nvSpPr>
          <p:cNvPr id="6" name="Arrow: Down 5">
            <a:extLst>
              <a:ext uri="{FF2B5EF4-FFF2-40B4-BE49-F238E27FC236}">
                <a16:creationId xmlns:a16="http://schemas.microsoft.com/office/drawing/2014/main" id="{B5829804-34B0-4EA5-BAFF-D41F4D46A760}"/>
              </a:ext>
            </a:extLst>
          </p:cNvPr>
          <p:cNvSpPr/>
          <p:nvPr/>
        </p:nvSpPr>
        <p:spPr>
          <a:xfrm>
            <a:off x="507533" y="2602592"/>
            <a:ext cx="343949" cy="3681314"/>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3309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D19721-DBD2-4560-A1DD-1756D6A5B2C9}"/>
              </a:ext>
            </a:extLst>
          </p:cNvPr>
          <p:cNvPicPr>
            <a:picLocks noChangeAspect="1"/>
          </p:cNvPicPr>
          <p:nvPr/>
        </p:nvPicPr>
        <p:blipFill rotWithShape="1">
          <a:blip r:embed="rId3"/>
          <a:srcRect r="8505" b="2428"/>
          <a:stretch/>
        </p:blipFill>
        <p:spPr>
          <a:xfrm>
            <a:off x="5317588" y="1931348"/>
            <a:ext cx="6697625" cy="3573650"/>
          </a:xfrm>
          <a:prstGeom prst="rect">
            <a:avLst/>
          </a:prstGeom>
        </p:spPr>
      </p:pic>
      <p:sp>
        <p:nvSpPr>
          <p:cNvPr id="2" name="Title 1">
            <a:extLst>
              <a:ext uri="{FF2B5EF4-FFF2-40B4-BE49-F238E27FC236}">
                <a16:creationId xmlns:a16="http://schemas.microsoft.com/office/drawing/2014/main" id="{93E9D7A4-3AE7-CD40-9E69-90235F9086ED}"/>
              </a:ext>
            </a:extLst>
          </p:cNvPr>
          <p:cNvSpPr>
            <a:spLocks noGrp="1"/>
          </p:cNvSpPr>
          <p:nvPr>
            <p:ph type="title"/>
          </p:nvPr>
        </p:nvSpPr>
        <p:spPr>
          <a:xfrm>
            <a:off x="391078" y="159568"/>
            <a:ext cx="10737639" cy="715530"/>
          </a:xfrm>
        </p:spPr>
        <p:txBody>
          <a:bodyPr>
            <a:normAutofit/>
          </a:bodyPr>
          <a:lstStyle/>
          <a:p>
            <a:r>
              <a:rPr lang="en-US" sz="2800" dirty="0"/>
              <a:t>Integrated Data and Analysis– Water-TAP</a:t>
            </a:r>
            <a:r>
              <a:rPr lang="en-US" sz="2800" baseline="30000" dirty="0"/>
              <a:t>3</a:t>
            </a:r>
          </a:p>
        </p:txBody>
      </p:sp>
      <p:sp>
        <p:nvSpPr>
          <p:cNvPr id="3" name="Content Placeholder 2">
            <a:extLst>
              <a:ext uri="{FF2B5EF4-FFF2-40B4-BE49-F238E27FC236}">
                <a16:creationId xmlns:a16="http://schemas.microsoft.com/office/drawing/2014/main" id="{3F0C8ACC-8D54-C04A-B1F7-668A28B6B23C}"/>
              </a:ext>
            </a:extLst>
          </p:cNvPr>
          <p:cNvSpPr>
            <a:spLocks noGrp="1"/>
          </p:cNvSpPr>
          <p:nvPr>
            <p:ph idx="1"/>
          </p:nvPr>
        </p:nvSpPr>
        <p:spPr>
          <a:xfrm>
            <a:off x="391078" y="1185986"/>
            <a:ext cx="4709744" cy="5205574"/>
          </a:xfrm>
          <a:ln>
            <a:solidFill>
              <a:schemeClr val="accent1"/>
            </a:solidFill>
          </a:ln>
        </p:spPr>
        <p:txBody>
          <a:bodyPr>
            <a:normAutofit/>
          </a:bodyPr>
          <a:lstStyle/>
          <a:p>
            <a:pPr>
              <a:lnSpc>
                <a:spcPct val="110000"/>
              </a:lnSpc>
              <a:spcBef>
                <a:spcPts val="600"/>
              </a:spcBef>
            </a:pPr>
            <a:endParaRPr lang="en-US" sz="1050" dirty="0">
              <a:latin typeface="+mn-lt"/>
            </a:endParaRPr>
          </a:p>
          <a:p>
            <a:pPr>
              <a:lnSpc>
                <a:spcPct val="110000"/>
              </a:lnSpc>
              <a:spcBef>
                <a:spcPts val="600"/>
              </a:spcBef>
            </a:pPr>
            <a:r>
              <a:rPr lang="en-US" sz="1700" dirty="0">
                <a:latin typeface="+mn-lt"/>
              </a:rPr>
              <a:t>This task will build a single techno-economic evaluation platform that consistently benchmarks technologies and treatment trains across sectors, spatiotemporal contexts, and pipe parity metrics.</a:t>
            </a:r>
          </a:p>
          <a:p>
            <a:pPr>
              <a:lnSpc>
                <a:spcPct val="110000"/>
              </a:lnSpc>
              <a:spcBef>
                <a:spcPts val="600"/>
              </a:spcBef>
            </a:pPr>
            <a:endParaRPr lang="en-US" sz="1200" dirty="0">
              <a:latin typeface="+mn-lt"/>
            </a:endParaRPr>
          </a:p>
          <a:p>
            <a:pPr>
              <a:lnSpc>
                <a:spcPct val="110000"/>
              </a:lnSpc>
              <a:spcBef>
                <a:spcPts val="600"/>
              </a:spcBef>
            </a:pPr>
            <a:r>
              <a:rPr lang="en-US" sz="1700" dirty="0">
                <a:latin typeface="+mn-lt"/>
              </a:rPr>
              <a:t>The Water Techno-economic Assessment Pipe Parity Platform (Water-TAP</a:t>
            </a:r>
            <a:r>
              <a:rPr lang="en-US" sz="1700" baseline="30000" dirty="0">
                <a:latin typeface="+mn-lt"/>
              </a:rPr>
              <a:t>3</a:t>
            </a:r>
            <a:r>
              <a:rPr lang="en-US" sz="1700" dirty="0">
                <a:latin typeface="+mn-lt"/>
              </a:rPr>
              <a:t>) will provide a publicly accessible evaluation tool that will use open-source models and data housed in Water-DAMS. The final version will be a transparent, publicly available analytical tool that will be the national standard for calculating pipe parity comparisons of alternative water treatment technologies. </a:t>
            </a:r>
          </a:p>
        </p:txBody>
      </p:sp>
      <p:sp>
        <p:nvSpPr>
          <p:cNvPr id="4" name="Slide Number Placeholder 3">
            <a:extLst>
              <a:ext uri="{FF2B5EF4-FFF2-40B4-BE49-F238E27FC236}">
                <a16:creationId xmlns:a16="http://schemas.microsoft.com/office/drawing/2014/main" id="{4F444556-7B77-1F46-A1E0-24485C4BD303}"/>
              </a:ext>
            </a:extLst>
          </p:cNvPr>
          <p:cNvSpPr>
            <a:spLocks noGrp="1"/>
          </p:cNvSpPr>
          <p:nvPr>
            <p:ph type="sldNum" sz="quarter" idx="12"/>
          </p:nvPr>
        </p:nvSpPr>
        <p:spPr/>
        <p:txBody>
          <a:bodyPr/>
          <a:lstStyle/>
          <a:p>
            <a:fld id="{D88CF878-307F-4C44-A2A0-DCC7DF4C1915}" type="slidenum">
              <a:rPr lang="en-US" smtClean="0">
                <a:solidFill>
                  <a:schemeClr val="accent2">
                    <a:lumMod val="50000"/>
                  </a:schemeClr>
                </a:solidFill>
              </a:rPr>
              <a:pPr/>
              <a:t>3</a:t>
            </a:fld>
            <a:endParaRPr lang="en-US">
              <a:solidFill>
                <a:schemeClr val="accent2">
                  <a:lumMod val="50000"/>
                </a:schemeClr>
              </a:solidFill>
            </a:endParaRPr>
          </a:p>
        </p:txBody>
      </p:sp>
      <p:sp>
        <p:nvSpPr>
          <p:cNvPr id="8" name="Rectangle 7">
            <a:extLst>
              <a:ext uri="{FF2B5EF4-FFF2-40B4-BE49-F238E27FC236}">
                <a16:creationId xmlns:a16="http://schemas.microsoft.com/office/drawing/2014/main" id="{2F1E04B6-4394-524E-ACB2-35D3862B9AC8}"/>
              </a:ext>
            </a:extLst>
          </p:cNvPr>
          <p:cNvSpPr/>
          <p:nvPr/>
        </p:nvSpPr>
        <p:spPr>
          <a:xfrm>
            <a:off x="1520984" y="785875"/>
            <a:ext cx="2292615" cy="400110"/>
          </a:xfrm>
          <a:prstGeom prst="rect">
            <a:avLst/>
          </a:prstGeom>
        </p:spPr>
        <p:txBody>
          <a:bodyPr wrap="none">
            <a:spAutoFit/>
          </a:bodyPr>
          <a:lstStyle/>
          <a:p>
            <a:pPr algn="ctr"/>
            <a:r>
              <a:rPr lang="en-US" sz="2000" b="1" dirty="0">
                <a:solidFill>
                  <a:schemeClr val="accent2">
                    <a:lumMod val="50000"/>
                  </a:schemeClr>
                </a:solidFill>
              </a:rPr>
              <a:t>Project Summary</a:t>
            </a:r>
          </a:p>
        </p:txBody>
      </p:sp>
      <p:cxnSp>
        <p:nvCxnSpPr>
          <p:cNvPr id="13" name="Straight Connector 12">
            <a:extLst>
              <a:ext uri="{FF2B5EF4-FFF2-40B4-BE49-F238E27FC236}">
                <a16:creationId xmlns:a16="http://schemas.microsoft.com/office/drawing/2014/main" id="{07C79E39-1A5A-054A-8DEF-244E4FDDEE86}"/>
              </a:ext>
            </a:extLst>
          </p:cNvPr>
          <p:cNvCxnSpPr>
            <a:cxnSpLocks/>
          </p:cNvCxnSpPr>
          <p:nvPr/>
        </p:nvCxnSpPr>
        <p:spPr>
          <a:xfrm>
            <a:off x="5317588" y="1141514"/>
            <a:ext cx="0" cy="5250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7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AE736ECA-CB35-0249-B180-9371F8ECAB0D}"/>
              </a:ext>
            </a:extLst>
          </p:cNvPr>
          <p:cNvSpPr txBox="1">
            <a:spLocks/>
          </p:cNvSpPr>
          <p:nvPr/>
        </p:nvSpPr>
        <p:spPr>
          <a:xfrm>
            <a:off x="520711" y="3357413"/>
            <a:ext cx="5145219" cy="2917357"/>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300"/>
              </a:spcBef>
              <a:buClrTx/>
              <a:buSzPct val="100000"/>
              <a:buNone/>
            </a:pPr>
            <a:r>
              <a:rPr lang="en-US" sz="1800" b="1" dirty="0">
                <a:solidFill>
                  <a:schemeClr val="accent1"/>
                </a:solidFill>
                <a:latin typeface="Calibri" panose="020F0502020204030204" pitchFamily="34" charset="0"/>
                <a:cs typeface="Calibri" panose="020F0502020204030204" pitchFamily="34" charset="0"/>
              </a:rPr>
              <a:t>Summary of R&amp;D Approach:</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Develop 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analytical platform </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Develop a library of process models that are commonly used in water treatment systems</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Train NAWI roadmapping teams on how to use 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and how to conduct TEA studies</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Develop public-facing user interface and build user community</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Document 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calculations, pipe parity metrics, and TEA approaches</a:t>
            </a:r>
          </a:p>
        </p:txBody>
      </p:sp>
      <p:cxnSp>
        <p:nvCxnSpPr>
          <p:cNvPr id="7" name="Straight Connector 6">
            <a:extLst>
              <a:ext uri="{FF2B5EF4-FFF2-40B4-BE49-F238E27FC236}">
                <a16:creationId xmlns:a16="http://schemas.microsoft.com/office/drawing/2014/main" id="{791FF445-5969-3846-9695-1D6273470161}"/>
              </a:ext>
            </a:extLst>
          </p:cNvPr>
          <p:cNvCxnSpPr>
            <a:cxnSpLocks/>
          </p:cNvCxnSpPr>
          <p:nvPr/>
        </p:nvCxnSpPr>
        <p:spPr bwMode="auto">
          <a:xfrm>
            <a:off x="5735689" y="3325298"/>
            <a:ext cx="18278" cy="3152492"/>
          </a:xfrm>
          <a:prstGeom prst="line">
            <a:avLst/>
          </a:prstGeom>
          <a:solidFill>
            <a:schemeClr val="accent1"/>
          </a:solidFill>
          <a:ln w="38100" cap="flat" cmpd="sng" algn="ctr">
            <a:solidFill>
              <a:srgbClr val="00000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3A8FCCF0-F6CF-714E-A8EA-C4FBC3DC85B0}"/>
              </a:ext>
            </a:extLst>
          </p:cNvPr>
          <p:cNvCxnSpPr>
            <a:cxnSpLocks/>
          </p:cNvCxnSpPr>
          <p:nvPr/>
        </p:nvCxnSpPr>
        <p:spPr bwMode="auto">
          <a:xfrm>
            <a:off x="5709227" y="729859"/>
            <a:ext cx="26461" cy="231814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 name="Content Placeholder 5">
            <a:extLst>
              <a:ext uri="{FF2B5EF4-FFF2-40B4-BE49-F238E27FC236}">
                <a16:creationId xmlns:a16="http://schemas.microsoft.com/office/drawing/2014/main" id="{4FDA9EB2-A1EC-B244-AEEE-F248E8F44D31}"/>
              </a:ext>
            </a:extLst>
          </p:cNvPr>
          <p:cNvSpPr txBox="1">
            <a:spLocks/>
          </p:cNvSpPr>
          <p:nvPr/>
        </p:nvSpPr>
        <p:spPr>
          <a:xfrm>
            <a:off x="520711" y="759904"/>
            <a:ext cx="5214977" cy="2099479"/>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300"/>
              </a:spcBef>
              <a:buClrTx/>
              <a:buSzPct val="100000"/>
              <a:buNone/>
            </a:pPr>
            <a:r>
              <a:rPr lang="en-US" sz="1800" b="1" dirty="0">
                <a:solidFill>
                  <a:schemeClr val="accent1"/>
                </a:solidFill>
                <a:latin typeface="Calibri" panose="020F0502020204030204" pitchFamily="34" charset="0"/>
                <a:cs typeface="Calibri" panose="020F0502020204030204" pitchFamily="34" charset="0"/>
              </a:rPr>
              <a:t>Challenges:</a:t>
            </a:r>
            <a:endParaRPr lang="en-US" sz="1800" dirty="0">
              <a:solidFill>
                <a:schemeClr val="accent1"/>
              </a:solidFill>
              <a:latin typeface="Calibri" panose="020F0502020204030204" pitchFamily="34" charset="0"/>
              <a:cs typeface="Calibri" panose="020F0502020204030204" pitchFamily="34" charset="0"/>
            </a:endParaRP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Existing techno-economic analysis (TEA) tools for water technologies fail to provide a consistent, cross-sector, spatiotemporally resolved basis for evaluating the diverse suite of pipe parity metrics that inform desalination technology selection. As a result, TEA tools are rarely used to prioritize early-stage R&amp;D research in desalination.</a:t>
            </a:r>
          </a:p>
          <a:p>
            <a:pPr marL="137157" lvl="1" indent="-137157">
              <a:lnSpc>
                <a:spcPct val="100000"/>
              </a:lnSpc>
              <a:spcBef>
                <a:spcPts val="300"/>
              </a:spcBef>
              <a:buClrTx/>
              <a:buSzPct val="100000"/>
              <a:buFont typeface="Arial"/>
              <a:buChar char="•"/>
            </a:pPr>
            <a:endParaRPr lang="en-US" sz="1600" dirty="0">
              <a:solidFill>
                <a:schemeClr val="accent1"/>
              </a:solidFill>
              <a:latin typeface="Calibri" panose="020F0502020204030204" pitchFamily="34" charset="0"/>
              <a:cs typeface="Calibri" panose="020F0502020204030204" pitchFamily="34" charset="0"/>
            </a:endParaRPr>
          </a:p>
          <a:p>
            <a:pPr marL="137157" lvl="1" indent="-137157">
              <a:lnSpc>
                <a:spcPct val="100000"/>
              </a:lnSpc>
              <a:spcBef>
                <a:spcPts val="300"/>
              </a:spcBef>
              <a:buClrTx/>
              <a:buSzPct val="100000"/>
              <a:buFont typeface="Arial"/>
              <a:buChar char="•"/>
            </a:pPr>
            <a:endParaRPr lang="en-US" sz="1800" dirty="0">
              <a:solidFill>
                <a:schemeClr val="accent1"/>
              </a:solidFill>
              <a:latin typeface="Calibri" panose="020F0502020204030204" pitchFamily="34" charset="0"/>
              <a:cs typeface="Calibri" panose="020F0502020204030204" pitchFamily="34" charset="0"/>
            </a:endParaRPr>
          </a:p>
          <a:p>
            <a:pPr marL="137157" lvl="1" indent="-137157">
              <a:lnSpc>
                <a:spcPct val="100000"/>
              </a:lnSpc>
              <a:spcBef>
                <a:spcPts val="300"/>
              </a:spcBef>
              <a:buClrTx/>
              <a:buSzPct val="100000"/>
              <a:buFont typeface="Arial"/>
              <a:buChar char="•"/>
            </a:pPr>
            <a:endParaRPr lang="en-US" sz="1400" dirty="0">
              <a:solidFill>
                <a:schemeClr val="accent1"/>
              </a:solidFill>
              <a:latin typeface="Calibri" panose="020F0502020204030204" pitchFamily="34" charset="0"/>
              <a:cs typeface="Calibri" panose="020F0502020204030204" pitchFamily="34" charset="0"/>
            </a:endParaRPr>
          </a:p>
        </p:txBody>
      </p:sp>
      <p:sp>
        <p:nvSpPr>
          <p:cNvPr id="10" name="Content Placeholder 5">
            <a:extLst>
              <a:ext uri="{FF2B5EF4-FFF2-40B4-BE49-F238E27FC236}">
                <a16:creationId xmlns:a16="http://schemas.microsoft.com/office/drawing/2014/main" id="{4EDC2882-B7BB-2249-A7FF-BEA493120CC3}"/>
              </a:ext>
            </a:extLst>
          </p:cNvPr>
          <p:cNvSpPr txBox="1">
            <a:spLocks/>
          </p:cNvSpPr>
          <p:nvPr/>
        </p:nvSpPr>
        <p:spPr>
          <a:xfrm>
            <a:off x="5842006" y="3260646"/>
            <a:ext cx="6146787" cy="2964174"/>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300"/>
              </a:spcBef>
              <a:buClrTx/>
              <a:buSzPct val="100000"/>
              <a:buNone/>
            </a:pPr>
            <a:r>
              <a:rPr lang="en-US" sz="1600" b="1" dirty="0">
                <a:solidFill>
                  <a:schemeClr val="accent1"/>
                </a:solidFill>
                <a:latin typeface="Calibri" panose="020F0502020204030204" pitchFamily="34" charset="0"/>
                <a:cs typeface="Calibri" panose="020F0502020204030204" pitchFamily="34" charset="0"/>
              </a:rPr>
              <a:t>Impacts and Benefits:</a:t>
            </a:r>
          </a:p>
          <a:p>
            <a:pPr marL="342900" lvl="1" indent="-342900">
              <a:lnSpc>
                <a:spcPct val="100000"/>
              </a:lnSpc>
              <a:spcBef>
                <a:spcPts val="300"/>
              </a:spcBef>
              <a:buClrTx/>
              <a:buSzPct val="100000"/>
              <a:buFont typeface="Arial" panose="020B0604020202020204" pitchFamily="34" charset="0"/>
              <a:buChar char="•"/>
            </a:pPr>
            <a:r>
              <a:rPr lang="en-US" sz="1600" dirty="0">
                <a:solidFill>
                  <a:schemeClr val="accent1"/>
                </a:solidFill>
                <a:latin typeface="Calibri" panose="020F0502020204030204" pitchFamily="34" charset="0"/>
                <a:cs typeface="Calibri" panose="020F0502020204030204" pitchFamily="34" charset="0"/>
              </a:rPr>
              <a:t>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will provide a robust platform for evaluating water technology cost, energy and environmental trade-offs across water sources, sectors, and scales. </a:t>
            </a:r>
          </a:p>
          <a:p>
            <a:pPr marL="342900" lvl="1" indent="-342900">
              <a:lnSpc>
                <a:spcPct val="100000"/>
              </a:lnSpc>
              <a:spcBef>
                <a:spcPts val="300"/>
              </a:spcBef>
              <a:buClrTx/>
              <a:buSzPct val="100000"/>
              <a:buFont typeface="Arial" panose="020B0604020202020204" pitchFamily="34" charset="0"/>
              <a:buChar char="•"/>
            </a:pPr>
            <a:r>
              <a:rPr lang="en-US" sz="1600" dirty="0">
                <a:solidFill>
                  <a:schemeClr val="accent1"/>
                </a:solidFill>
                <a:latin typeface="Calibri" panose="020F0502020204030204" pitchFamily="34" charset="0"/>
                <a:cs typeface="Calibri" panose="020F0502020204030204" pitchFamily="34" charset="0"/>
              </a:rPr>
              <a:t>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will provide quantitative, comprehensive pipe parity assessments early in the design process when the potential to make improvements is greatest. </a:t>
            </a:r>
          </a:p>
          <a:p>
            <a:pPr marL="342900" lvl="1" indent="-342900">
              <a:lnSpc>
                <a:spcPct val="100000"/>
              </a:lnSpc>
              <a:spcBef>
                <a:spcPts val="300"/>
              </a:spcBef>
              <a:buClrTx/>
              <a:buSzPct val="100000"/>
              <a:buFont typeface="Arial" panose="020B0604020202020204" pitchFamily="34" charset="0"/>
              <a:buChar char="•"/>
            </a:pPr>
            <a:r>
              <a:rPr lang="en-US" sz="1600" dirty="0">
                <a:solidFill>
                  <a:schemeClr val="accent1"/>
                </a:solidFill>
                <a:latin typeface="Calibri" panose="020F0502020204030204" pitchFamily="34" charset="0"/>
                <a:cs typeface="Calibri" panose="020F0502020204030204" pitchFamily="34" charset="0"/>
              </a:rPr>
              <a:t>It can also be used by policymakers, planners, and other researchers without extensive expertise through a publicly available graphical user interface. It will become the DOE- and industry-standard tool for undertaking water technology assessments, leading to more informed water investment decisions.</a:t>
            </a:r>
          </a:p>
        </p:txBody>
      </p:sp>
      <p:cxnSp>
        <p:nvCxnSpPr>
          <p:cNvPr id="11" name="Straight Connector 10">
            <a:extLst>
              <a:ext uri="{FF2B5EF4-FFF2-40B4-BE49-F238E27FC236}">
                <a16:creationId xmlns:a16="http://schemas.microsoft.com/office/drawing/2014/main" id="{675BE22B-17A9-B343-96B5-49A23CFEFF11}"/>
              </a:ext>
            </a:extLst>
          </p:cNvPr>
          <p:cNvCxnSpPr>
            <a:cxnSpLocks/>
          </p:cNvCxnSpPr>
          <p:nvPr/>
        </p:nvCxnSpPr>
        <p:spPr bwMode="auto">
          <a:xfrm>
            <a:off x="457200" y="3145768"/>
            <a:ext cx="5055326" cy="158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44E1538-FA12-2549-BCAC-024B02C693AD}"/>
              </a:ext>
            </a:extLst>
          </p:cNvPr>
          <p:cNvCxnSpPr>
            <a:cxnSpLocks/>
          </p:cNvCxnSpPr>
          <p:nvPr/>
        </p:nvCxnSpPr>
        <p:spPr bwMode="auto">
          <a:xfrm>
            <a:off x="5917474" y="3127698"/>
            <a:ext cx="566492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 name="Content Placeholder 5">
            <a:extLst>
              <a:ext uri="{FF2B5EF4-FFF2-40B4-BE49-F238E27FC236}">
                <a16:creationId xmlns:a16="http://schemas.microsoft.com/office/drawing/2014/main" id="{915E2D25-13CF-7B4D-9F62-F8A6C70032A6}"/>
              </a:ext>
            </a:extLst>
          </p:cNvPr>
          <p:cNvSpPr txBox="1">
            <a:spLocks/>
          </p:cNvSpPr>
          <p:nvPr/>
        </p:nvSpPr>
        <p:spPr>
          <a:xfrm>
            <a:off x="5842006" y="759896"/>
            <a:ext cx="5829283" cy="2404114"/>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300"/>
              </a:spcBef>
              <a:buClrTx/>
              <a:buSzPct val="100000"/>
              <a:buNone/>
            </a:pPr>
            <a:r>
              <a:rPr lang="en-US" sz="1800" b="1" dirty="0">
                <a:solidFill>
                  <a:schemeClr val="accent1"/>
                </a:solidFill>
                <a:latin typeface="Calibri" panose="020F0502020204030204" pitchFamily="34" charset="0"/>
                <a:cs typeface="Calibri" panose="020F0502020204030204" pitchFamily="34" charset="0"/>
              </a:rPr>
              <a:t>Project Goals:</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Develop the flexible 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platform to support NAWI baselining, roadmapping, and TEA studies and address TEA limitations in the water community</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Develop suite of process models that can be used across source waters to calculate pipe parity metrics</a:t>
            </a:r>
          </a:p>
          <a:p>
            <a:pPr marL="137157" lvl="1" indent="-137157">
              <a:lnSpc>
                <a:spcPct val="100000"/>
              </a:lnSpc>
              <a:spcBef>
                <a:spcPts val="300"/>
              </a:spcBef>
              <a:buClrTx/>
              <a:buSzPct val="100000"/>
              <a:buFont typeface="Arial"/>
              <a:buChar char="•"/>
            </a:pPr>
            <a:r>
              <a:rPr lang="en-US" sz="1600" dirty="0">
                <a:solidFill>
                  <a:schemeClr val="accent1"/>
                </a:solidFill>
                <a:latin typeface="Calibri" panose="020F0502020204030204" pitchFamily="34" charset="0"/>
                <a:cs typeface="Calibri" panose="020F0502020204030204" pitchFamily="34" charset="0"/>
              </a:rPr>
              <a:t>Train a broad set of users on Water-TAP</a:t>
            </a:r>
            <a:r>
              <a:rPr lang="en-US" sz="1600" baseline="30000" dirty="0">
                <a:solidFill>
                  <a:schemeClr val="accent1"/>
                </a:solidFill>
                <a:latin typeface="Calibri" panose="020F0502020204030204" pitchFamily="34" charset="0"/>
                <a:cs typeface="Calibri" panose="020F0502020204030204" pitchFamily="34" charset="0"/>
              </a:rPr>
              <a:t>3</a:t>
            </a:r>
            <a:r>
              <a:rPr lang="en-US" sz="1600" dirty="0">
                <a:solidFill>
                  <a:schemeClr val="accent1"/>
                </a:solidFill>
                <a:latin typeface="Calibri" panose="020F0502020204030204" pitchFamily="34" charset="0"/>
                <a:cs typeface="Calibri" panose="020F0502020204030204" pitchFamily="34" charset="0"/>
              </a:rPr>
              <a:t> and TEA protocols to undertake consistent studies</a:t>
            </a:r>
          </a:p>
          <a:p>
            <a:pPr marL="137157" lvl="1" indent="-137157">
              <a:lnSpc>
                <a:spcPct val="100000"/>
              </a:lnSpc>
              <a:spcBef>
                <a:spcPts val="300"/>
              </a:spcBef>
              <a:buClrTx/>
              <a:buSzPct val="100000"/>
              <a:buFont typeface="Arial"/>
              <a:buChar char="•"/>
            </a:pPr>
            <a:endParaRPr lang="en-US" sz="1400" dirty="0">
              <a:solidFill>
                <a:schemeClr val="accent1"/>
              </a:solidFill>
              <a:latin typeface="Calibri" panose="020F0502020204030204" pitchFamily="34" charset="0"/>
              <a:cs typeface="Calibri" panose="020F0502020204030204" pitchFamily="34" charset="0"/>
            </a:endParaRPr>
          </a:p>
        </p:txBody>
      </p:sp>
      <p:sp>
        <p:nvSpPr>
          <p:cNvPr id="14" name="Slide Number Placeholder 3">
            <a:extLst>
              <a:ext uri="{FF2B5EF4-FFF2-40B4-BE49-F238E27FC236}">
                <a16:creationId xmlns:a16="http://schemas.microsoft.com/office/drawing/2014/main" id="{03D88AF3-D9D2-4656-A6EF-6AB6610DE34E}"/>
              </a:ext>
            </a:extLst>
          </p:cNvPr>
          <p:cNvSpPr>
            <a:spLocks noGrp="1"/>
          </p:cNvSpPr>
          <p:nvPr>
            <p:ph type="sldNum" sz="quarter" idx="12"/>
          </p:nvPr>
        </p:nvSpPr>
        <p:spPr>
          <a:xfrm>
            <a:off x="9354781" y="6459318"/>
            <a:ext cx="1672905" cy="365125"/>
          </a:xfrm>
        </p:spPr>
        <p:txBody>
          <a:bodyPr/>
          <a:lstStyle/>
          <a:p>
            <a:fld id="{D88CF878-307F-4C44-A2A0-DCC7DF4C1915}" type="slidenum">
              <a:rPr lang="en-US" smtClean="0">
                <a:solidFill>
                  <a:schemeClr val="accent2">
                    <a:lumMod val="50000"/>
                  </a:schemeClr>
                </a:solidFill>
              </a:rPr>
              <a:pPr/>
              <a:t>4</a:t>
            </a:fld>
            <a:endParaRPr lang="en-US" dirty="0">
              <a:solidFill>
                <a:schemeClr val="accent2">
                  <a:lumMod val="50000"/>
                </a:schemeClr>
              </a:solidFill>
            </a:endParaRPr>
          </a:p>
        </p:txBody>
      </p:sp>
      <p:sp>
        <p:nvSpPr>
          <p:cNvPr id="17" name="Title 1">
            <a:extLst>
              <a:ext uri="{FF2B5EF4-FFF2-40B4-BE49-F238E27FC236}">
                <a16:creationId xmlns:a16="http://schemas.microsoft.com/office/drawing/2014/main" id="{CEFE8B40-5E08-41DA-9ED9-787F45F7267B}"/>
              </a:ext>
            </a:extLst>
          </p:cNvPr>
          <p:cNvSpPr txBox="1">
            <a:spLocks/>
          </p:cNvSpPr>
          <p:nvPr/>
        </p:nvSpPr>
        <p:spPr>
          <a:xfrm>
            <a:off x="391078" y="159568"/>
            <a:ext cx="10737639" cy="71553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600" b="1" i="0" kern="1200">
                <a:solidFill>
                  <a:schemeClr val="accent5">
                    <a:lumMod val="50000"/>
                  </a:schemeClr>
                </a:solidFill>
                <a:latin typeface="Arial" panose="020B0604020202020204" pitchFamily="34" charset="0"/>
                <a:ea typeface="+mj-ea"/>
                <a:cs typeface="Arial" panose="020B0604020202020204" pitchFamily="34" charset="0"/>
              </a:defRPr>
            </a:lvl1pPr>
          </a:lstStyle>
          <a:p>
            <a:r>
              <a:rPr lang="en-US" sz="2800"/>
              <a:t>Integrated Data and Analysis– Water-TAP</a:t>
            </a:r>
            <a:r>
              <a:rPr lang="en-US" sz="2800" baseline="30000"/>
              <a:t>3</a:t>
            </a:r>
            <a:endParaRPr lang="en-US" sz="2800" baseline="30000" dirty="0"/>
          </a:p>
        </p:txBody>
      </p:sp>
    </p:spTree>
    <p:extLst>
      <p:ext uri="{BB962C8B-B14F-4D97-AF65-F5344CB8AC3E}">
        <p14:creationId xmlns:p14="http://schemas.microsoft.com/office/powerpoint/2010/main" val="1288293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4BF7B2-3E95-48D0-B470-ED0A1AA01C81}"/>
              </a:ext>
            </a:extLst>
          </p:cNvPr>
          <p:cNvSpPr>
            <a:spLocks noGrp="1"/>
          </p:cNvSpPr>
          <p:nvPr>
            <p:ph type="title"/>
          </p:nvPr>
        </p:nvSpPr>
        <p:spPr/>
        <p:txBody>
          <a:bodyPr/>
          <a:lstStyle/>
          <a:p>
            <a:r>
              <a:rPr lang="en-US" dirty="0"/>
              <a:t>Introduction to Water-TAP</a:t>
            </a:r>
            <a:r>
              <a:rPr lang="en-US" baseline="30000" dirty="0"/>
              <a:t>3</a:t>
            </a:r>
          </a:p>
        </p:txBody>
      </p:sp>
      <p:sp>
        <p:nvSpPr>
          <p:cNvPr id="8" name="Text Placeholder 7">
            <a:extLst>
              <a:ext uri="{FF2B5EF4-FFF2-40B4-BE49-F238E27FC236}">
                <a16:creationId xmlns:a16="http://schemas.microsoft.com/office/drawing/2014/main" id="{E9428D4F-F262-497A-800D-C1712F3252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962D73-B55B-444D-852E-CBA9AE1D1CA6}"/>
              </a:ext>
            </a:extLst>
          </p:cNvPr>
          <p:cNvSpPr>
            <a:spLocks noGrp="1"/>
          </p:cNvSpPr>
          <p:nvPr>
            <p:ph type="sldNum" sz="quarter" idx="12"/>
          </p:nvPr>
        </p:nvSpPr>
        <p:spPr/>
        <p:txBody>
          <a:bodyPr/>
          <a:lstStyle/>
          <a:p>
            <a:fld id="{D88CF878-307F-4C44-A2A0-DCC7DF4C1915}" type="slidenum">
              <a:rPr lang="en-US" smtClean="0"/>
              <a:t>5</a:t>
            </a:fld>
            <a:endParaRPr lang="en-US" dirty="0"/>
          </a:p>
        </p:txBody>
      </p:sp>
    </p:spTree>
    <p:extLst>
      <p:ext uri="{BB962C8B-B14F-4D97-AF65-F5344CB8AC3E}">
        <p14:creationId xmlns:p14="http://schemas.microsoft.com/office/powerpoint/2010/main" val="578133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9214542" cy="759770"/>
          </a:xfrm>
        </p:spPr>
        <p:txBody>
          <a:bodyPr>
            <a:normAutofit/>
          </a:bodyPr>
          <a:lstStyle/>
          <a:p>
            <a:pPr>
              <a:lnSpc>
                <a:spcPct val="100000"/>
              </a:lnSpc>
              <a:spcBef>
                <a:spcPts val="600"/>
              </a:spcBef>
            </a:pPr>
            <a:r>
              <a:rPr lang="en-US" sz="4000" dirty="0">
                <a:latin typeface="+mj-lt"/>
              </a:rPr>
              <a:t>Water-TAP</a:t>
            </a:r>
            <a:r>
              <a:rPr lang="en-US" sz="4000" baseline="30000" dirty="0">
                <a:latin typeface="+mj-lt"/>
              </a:rPr>
              <a:t>3</a:t>
            </a:r>
            <a:r>
              <a:rPr lang="en-US" sz="4000" dirty="0">
                <a:latin typeface="+mj-lt"/>
              </a:rPr>
              <a:t> Team</a:t>
            </a:r>
            <a:endParaRPr lang="en-US" b="0" dirty="0">
              <a:latin typeface="+mj-lt"/>
            </a:endParaRPr>
          </a:p>
        </p:txBody>
      </p:sp>
      <p:sp>
        <p:nvSpPr>
          <p:cNvPr id="5" name="Rectangle 4">
            <a:extLst>
              <a:ext uri="{FF2B5EF4-FFF2-40B4-BE49-F238E27FC236}">
                <a16:creationId xmlns:a16="http://schemas.microsoft.com/office/drawing/2014/main" id="{FFD9B708-C7C9-4426-9FDE-67B22F1D9CF0}"/>
              </a:ext>
            </a:extLst>
          </p:cNvPr>
          <p:cNvSpPr/>
          <p:nvPr/>
        </p:nvSpPr>
        <p:spPr>
          <a:xfrm>
            <a:off x="286329" y="4828583"/>
            <a:ext cx="6410035" cy="1723549"/>
          </a:xfrm>
          <a:prstGeom prst="rect">
            <a:avLst/>
          </a:prstGeom>
        </p:spPr>
        <p:txBody>
          <a:bodyPr wrap="square">
            <a:spAutoFit/>
          </a:bodyPr>
          <a:lstStyle/>
          <a:p>
            <a:pPr>
              <a:spcBef>
                <a:spcPts val="600"/>
              </a:spcBef>
            </a:pPr>
            <a:r>
              <a:rPr lang="en-US" sz="1600" dirty="0">
                <a:latin typeface="Calibri" panose="020F0502020204030204" pitchFamily="34" charset="0"/>
                <a:ea typeface="Times New Roman" panose="02020603050405020304" pitchFamily="18" charset="0"/>
                <a:cs typeface="Calibri" panose="020F0502020204030204" pitchFamily="34" charset="0"/>
              </a:rPr>
              <a:t>Water-TAP</a:t>
            </a:r>
            <a:r>
              <a:rPr lang="en-US" sz="1600" baseline="30000" dirty="0">
                <a:latin typeface="Calibri" panose="020F0502020204030204" pitchFamily="34" charset="0"/>
                <a:ea typeface="Times New Roman" panose="02020603050405020304" pitchFamily="18" charset="0"/>
                <a:cs typeface="Calibri" panose="020F0502020204030204" pitchFamily="34" charset="0"/>
              </a:rPr>
              <a:t>3</a:t>
            </a:r>
            <a:r>
              <a:rPr lang="en-US" sz="1600" dirty="0">
                <a:latin typeface="Calibri" panose="020F0502020204030204" pitchFamily="34" charset="0"/>
                <a:ea typeface="Times New Roman" panose="02020603050405020304" pitchFamily="18" charset="0"/>
                <a:cs typeface="Calibri" panose="020F0502020204030204" pitchFamily="34" charset="0"/>
              </a:rPr>
              <a:t> team’s roles in NAWI Baselining and Roadmapping: </a:t>
            </a:r>
          </a:p>
          <a:p>
            <a:pPr marL="342900" indent="-342900">
              <a:spcBef>
                <a:spcPts val="600"/>
              </a:spcBef>
              <a:buAutoNum type="arabicParenBoth"/>
            </a:pPr>
            <a:r>
              <a:rPr lang="en-US" sz="1600" dirty="0">
                <a:latin typeface="Calibri" panose="020F0502020204030204" pitchFamily="34" charset="0"/>
                <a:ea typeface="Times New Roman" panose="02020603050405020304" pitchFamily="18" charset="0"/>
                <a:cs typeface="Calibri" panose="020F0502020204030204" pitchFamily="34" charset="0"/>
              </a:rPr>
              <a:t>Develop the architecture and analytical framework for modeling NAWI pathways and quantifying Pipe-Parity metrics and uncertainties.</a:t>
            </a:r>
          </a:p>
          <a:p>
            <a:pPr marL="342900" indent="-342900">
              <a:spcBef>
                <a:spcPts val="600"/>
              </a:spcBef>
              <a:buAutoNum type="arabicParenBoth"/>
            </a:pPr>
            <a:r>
              <a:rPr lang="en-US" sz="1600" dirty="0">
                <a:latin typeface="Calibri" panose="020F0502020204030204" pitchFamily="34" charset="0"/>
                <a:cs typeface="Calibri" panose="020F0502020204030204" pitchFamily="34" charset="0"/>
              </a:rPr>
              <a:t>With other NAWI support teams, provide technical support for data collection efforts, Water-TAP</a:t>
            </a:r>
            <a:r>
              <a:rPr lang="en-US" sz="1600" baseline="30000" dirty="0">
                <a:latin typeface="Calibri" panose="020F0502020204030204" pitchFamily="34" charset="0"/>
                <a:cs typeface="Calibri" panose="020F0502020204030204" pitchFamily="34" charset="0"/>
              </a:rPr>
              <a:t>3</a:t>
            </a:r>
            <a:r>
              <a:rPr lang="en-US" sz="1600" dirty="0">
                <a:latin typeface="Calibri" panose="020F0502020204030204" pitchFamily="34" charset="0"/>
                <a:cs typeface="Calibri" panose="020F0502020204030204" pitchFamily="34" charset="0"/>
              </a:rPr>
              <a:t> basis development and pathway/model validations.</a:t>
            </a:r>
          </a:p>
        </p:txBody>
      </p:sp>
      <p:sp>
        <p:nvSpPr>
          <p:cNvPr id="2" name="Rectangle 1">
            <a:extLst>
              <a:ext uri="{FF2B5EF4-FFF2-40B4-BE49-F238E27FC236}">
                <a16:creationId xmlns:a16="http://schemas.microsoft.com/office/drawing/2014/main" id="{766BCD66-1A58-41AD-BD66-FD942DFED5D5}"/>
              </a:ext>
            </a:extLst>
          </p:cNvPr>
          <p:cNvSpPr/>
          <p:nvPr/>
        </p:nvSpPr>
        <p:spPr>
          <a:xfrm>
            <a:off x="6918036" y="5487067"/>
            <a:ext cx="5273964" cy="830997"/>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Cartographers teams are target audience and will serve as the primary source of development input as we work through development sprints, new releases and feedback cycles.</a:t>
            </a:r>
          </a:p>
        </p:txBody>
      </p:sp>
      <p:pic>
        <p:nvPicPr>
          <p:cNvPr id="14" name="Picture 13">
            <a:extLst>
              <a:ext uri="{FF2B5EF4-FFF2-40B4-BE49-F238E27FC236}">
                <a16:creationId xmlns:a16="http://schemas.microsoft.com/office/drawing/2014/main" id="{A496E8AB-670C-4D2E-85DB-D640A6265A83}"/>
              </a:ext>
            </a:extLst>
          </p:cNvPr>
          <p:cNvPicPr>
            <a:picLocks noChangeAspect="1"/>
          </p:cNvPicPr>
          <p:nvPr/>
        </p:nvPicPr>
        <p:blipFill>
          <a:blip r:embed="rId3"/>
          <a:stretch>
            <a:fillRect/>
          </a:stretch>
        </p:blipFill>
        <p:spPr>
          <a:xfrm>
            <a:off x="7462186" y="1532196"/>
            <a:ext cx="4351118" cy="3990633"/>
          </a:xfrm>
          <a:prstGeom prst="rect">
            <a:avLst/>
          </a:prstGeom>
        </p:spPr>
      </p:pic>
      <p:pic>
        <p:nvPicPr>
          <p:cNvPr id="16" name="Picture 15">
            <a:extLst>
              <a:ext uri="{FF2B5EF4-FFF2-40B4-BE49-F238E27FC236}">
                <a16:creationId xmlns:a16="http://schemas.microsoft.com/office/drawing/2014/main" id="{0A1CB330-4D76-4F59-93F0-A49064CBD636}"/>
              </a:ext>
            </a:extLst>
          </p:cNvPr>
          <p:cNvPicPr>
            <a:picLocks noChangeAspect="1"/>
          </p:cNvPicPr>
          <p:nvPr/>
        </p:nvPicPr>
        <p:blipFill>
          <a:blip r:embed="rId4"/>
          <a:stretch>
            <a:fillRect/>
          </a:stretch>
        </p:blipFill>
        <p:spPr>
          <a:xfrm>
            <a:off x="193962" y="1634579"/>
            <a:ext cx="7346924" cy="3132159"/>
          </a:xfrm>
          <a:prstGeom prst="rect">
            <a:avLst/>
          </a:prstGeom>
        </p:spPr>
      </p:pic>
      <p:cxnSp>
        <p:nvCxnSpPr>
          <p:cNvPr id="18" name="Straight Connector 17">
            <a:extLst>
              <a:ext uri="{FF2B5EF4-FFF2-40B4-BE49-F238E27FC236}">
                <a16:creationId xmlns:a16="http://schemas.microsoft.com/office/drawing/2014/main" id="{58551F29-9E8E-4DBC-97D6-EC5F6A3C1728}"/>
              </a:ext>
            </a:extLst>
          </p:cNvPr>
          <p:cNvCxnSpPr/>
          <p:nvPr/>
        </p:nvCxnSpPr>
        <p:spPr>
          <a:xfrm>
            <a:off x="111051" y="1503421"/>
            <a:ext cx="11879307" cy="0"/>
          </a:xfrm>
          <a:prstGeom prst="line">
            <a:avLst/>
          </a:prstGeom>
          <a:ln w="38100">
            <a:solidFill>
              <a:schemeClr val="tx1"/>
            </a:solidFill>
            <a:headEnd w="lg" len="lg"/>
            <a:tailEnd type="none" w="lg" len="lg"/>
          </a:ln>
        </p:spPr>
        <p:style>
          <a:lnRef idx="1">
            <a:schemeClr val="accent1"/>
          </a:lnRef>
          <a:fillRef idx="0">
            <a:schemeClr val="accent1"/>
          </a:fillRef>
          <a:effectRef idx="0">
            <a:schemeClr val="accent1"/>
          </a:effectRef>
          <a:fontRef idx="minor">
            <a:schemeClr val="tx1"/>
          </a:fontRef>
        </p:style>
      </p:cxnSp>
      <p:pic>
        <p:nvPicPr>
          <p:cNvPr id="20" name="Picture 6" descr="Image result for python image">
            <a:extLst>
              <a:ext uri="{FF2B5EF4-FFF2-40B4-BE49-F238E27FC236}">
                <a16:creationId xmlns:a16="http://schemas.microsoft.com/office/drawing/2014/main" id="{64C64224-BB5E-4506-A1D5-1C15B0FE1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603" y="1048762"/>
            <a:ext cx="399869" cy="3998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44789C0-ED97-4436-B8F0-B5014CF96EC0}"/>
              </a:ext>
            </a:extLst>
          </p:cNvPr>
          <p:cNvPicPr>
            <a:picLocks noChangeAspect="1"/>
          </p:cNvPicPr>
          <p:nvPr/>
        </p:nvPicPr>
        <p:blipFill>
          <a:blip r:embed="rId6"/>
          <a:stretch>
            <a:fillRect/>
          </a:stretch>
        </p:blipFill>
        <p:spPr>
          <a:xfrm>
            <a:off x="2883300" y="1081272"/>
            <a:ext cx="384376" cy="356331"/>
          </a:xfrm>
          <a:prstGeom prst="rect">
            <a:avLst/>
          </a:prstGeom>
        </p:spPr>
      </p:pic>
      <p:sp>
        <p:nvSpPr>
          <p:cNvPr id="24" name="Google Shape;111;p3">
            <a:extLst>
              <a:ext uri="{FF2B5EF4-FFF2-40B4-BE49-F238E27FC236}">
                <a16:creationId xmlns:a16="http://schemas.microsoft.com/office/drawing/2014/main" id="{87615EC7-BA49-496B-821E-948D0DDDDF52}"/>
              </a:ext>
            </a:extLst>
          </p:cNvPr>
          <p:cNvSpPr/>
          <p:nvPr/>
        </p:nvSpPr>
        <p:spPr>
          <a:xfrm>
            <a:off x="570255" y="1123102"/>
            <a:ext cx="11243049" cy="369291"/>
          </a:xfrm>
          <a:prstGeom prst="rect">
            <a:avLst/>
          </a:prstGeom>
          <a:noFill/>
          <a:ln>
            <a:noFill/>
          </a:ln>
        </p:spPr>
        <p:txBody>
          <a:bodyPr spcFirstLastPara="1" wrap="square" lIns="91425" tIns="45700" rIns="91425" bIns="45700" anchor="t" anchorCtr="0">
            <a:spAutoFit/>
          </a:bodyPr>
          <a:lstStyle/>
          <a:p>
            <a:pPr marL="0" marR="0" lvl="0" indent="0" rtl="0">
              <a:lnSpc>
                <a:spcPct val="90000"/>
              </a:lnSpc>
              <a:spcBef>
                <a:spcPts val="0"/>
              </a:spcBef>
              <a:spcAft>
                <a:spcPts val="0"/>
              </a:spcAft>
              <a:buNone/>
            </a:pPr>
            <a:r>
              <a:rPr lang="en-US" sz="2000" b="1" dirty="0">
                <a:latin typeface="+mj-lt"/>
                <a:ea typeface="Calibri"/>
                <a:cs typeface="Calibri"/>
                <a:sym typeface="Calibri"/>
              </a:rPr>
              <a:t>IDA Leads	                   Water TAP3 Team                                      Cartographer Teams</a:t>
            </a:r>
            <a:endParaRPr sz="2000" b="1" dirty="0">
              <a:latin typeface="+mj-lt"/>
              <a:ea typeface="Calibri"/>
              <a:cs typeface="Calibri"/>
              <a:sym typeface="Calibri"/>
            </a:endParaRPr>
          </a:p>
        </p:txBody>
      </p:sp>
      <p:pic>
        <p:nvPicPr>
          <p:cNvPr id="26" name="Picture 10" descr="Are You Dying by the Hands of Analysis? - OPEXEngine">
            <a:extLst>
              <a:ext uri="{FF2B5EF4-FFF2-40B4-BE49-F238E27FC236}">
                <a16:creationId xmlns:a16="http://schemas.microsoft.com/office/drawing/2014/main" id="{7120D9CF-7781-4869-9C31-FEA6B6CCB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228" y="1115263"/>
            <a:ext cx="426900" cy="2920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5D3EC69-F736-4EC9-83F0-252796245EC7}"/>
              </a:ext>
            </a:extLst>
          </p:cNvPr>
          <p:cNvPicPr>
            <a:picLocks noChangeAspect="1"/>
          </p:cNvPicPr>
          <p:nvPr/>
        </p:nvPicPr>
        <p:blipFill>
          <a:blip r:embed="rId8"/>
          <a:stretch>
            <a:fillRect/>
          </a:stretch>
        </p:blipFill>
        <p:spPr>
          <a:xfrm>
            <a:off x="7804852" y="1030876"/>
            <a:ext cx="757250" cy="439475"/>
          </a:xfrm>
          <a:prstGeom prst="rect">
            <a:avLst/>
          </a:prstGeom>
        </p:spPr>
      </p:pic>
    </p:spTree>
    <p:extLst>
      <p:ext uri="{BB962C8B-B14F-4D97-AF65-F5344CB8AC3E}">
        <p14:creationId xmlns:p14="http://schemas.microsoft.com/office/powerpoint/2010/main" val="200915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Intro to Techno-economic Analysis (TEA) </a:t>
            </a:r>
            <a:endParaRPr lang="en-US" b="0" dirty="0"/>
          </a:p>
        </p:txBody>
      </p:sp>
      <p:sp>
        <p:nvSpPr>
          <p:cNvPr id="2" name="Rectangle 1">
            <a:extLst>
              <a:ext uri="{FF2B5EF4-FFF2-40B4-BE49-F238E27FC236}">
                <a16:creationId xmlns:a16="http://schemas.microsoft.com/office/drawing/2014/main" id="{2434BDCA-301D-4ED0-A475-695B39F51A67}"/>
              </a:ext>
            </a:extLst>
          </p:cNvPr>
          <p:cNvSpPr/>
          <p:nvPr/>
        </p:nvSpPr>
        <p:spPr>
          <a:xfrm>
            <a:off x="408960" y="964226"/>
            <a:ext cx="11580244" cy="1200329"/>
          </a:xfrm>
          <a:prstGeom prst="rect">
            <a:avLst/>
          </a:prstGeom>
        </p:spPr>
        <p:txBody>
          <a:bodyPr wrap="square">
            <a:spAutoFit/>
          </a:bodyPr>
          <a:lstStyle/>
          <a:p>
            <a:pPr>
              <a:spcBef>
                <a:spcPts val="900"/>
              </a:spcBef>
            </a:pPr>
            <a:r>
              <a:rPr lang="en-US" sz="2400" dirty="0"/>
              <a:t>TEA is an approach for analyzing the technical and economic performance of a process, product or service that typically combines process modeling, engineering design and economic evaluation.</a:t>
            </a:r>
          </a:p>
        </p:txBody>
      </p:sp>
      <p:pic>
        <p:nvPicPr>
          <p:cNvPr id="8" name="Picture 7">
            <a:extLst>
              <a:ext uri="{FF2B5EF4-FFF2-40B4-BE49-F238E27FC236}">
                <a16:creationId xmlns:a16="http://schemas.microsoft.com/office/drawing/2014/main" id="{1E674425-209F-4CAF-9E1C-540D2B8EBDE9}"/>
              </a:ext>
            </a:extLst>
          </p:cNvPr>
          <p:cNvPicPr>
            <a:picLocks noChangeAspect="1"/>
          </p:cNvPicPr>
          <p:nvPr/>
        </p:nvPicPr>
        <p:blipFill>
          <a:blip r:embed="rId3"/>
          <a:stretch>
            <a:fillRect/>
          </a:stretch>
        </p:blipFill>
        <p:spPr>
          <a:xfrm>
            <a:off x="988292" y="2118586"/>
            <a:ext cx="9208654" cy="3529065"/>
          </a:xfrm>
          <a:prstGeom prst="rect">
            <a:avLst/>
          </a:prstGeom>
        </p:spPr>
      </p:pic>
      <p:sp>
        <p:nvSpPr>
          <p:cNvPr id="9" name="TextBox 8">
            <a:extLst>
              <a:ext uri="{FF2B5EF4-FFF2-40B4-BE49-F238E27FC236}">
                <a16:creationId xmlns:a16="http://schemas.microsoft.com/office/drawing/2014/main" id="{95692F15-8D32-4232-8D31-A626821A9EB5}"/>
              </a:ext>
            </a:extLst>
          </p:cNvPr>
          <p:cNvSpPr txBox="1"/>
          <p:nvPr/>
        </p:nvSpPr>
        <p:spPr>
          <a:xfrm>
            <a:off x="408961" y="5287869"/>
            <a:ext cx="11783040" cy="1200329"/>
          </a:xfrm>
          <a:prstGeom prst="rect">
            <a:avLst/>
          </a:prstGeom>
          <a:noFill/>
        </p:spPr>
        <p:txBody>
          <a:bodyPr wrap="square" rtlCol="0">
            <a:spAutoFit/>
          </a:bodyPr>
          <a:lstStyle/>
          <a:p>
            <a:r>
              <a:rPr lang="en-US" sz="2400" dirty="0"/>
              <a:t>Within major R&amp;D efforts, the TEA platform serves as the </a:t>
            </a:r>
            <a:r>
              <a:rPr lang="en-US" sz="2400" b="1" i="1" dirty="0">
                <a:solidFill>
                  <a:srgbClr val="0000FF"/>
                </a:solidFill>
              </a:rPr>
              <a:t>level playing field </a:t>
            </a:r>
            <a:r>
              <a:rPr lang="en-US" sz="2400" dirty="0"/>
              <a:t>for comparative technology analyses and for quantifying and tracking R&amp;D impact on cost, sustainability and other relevant metrics (pipe-parity metrics). </a:t>
            </a:r>
          </a:p>
        </p:txBody>
      </p:sp>
      <p:sp>
        <p:nvSpPr>
          <p:cNvPr id="25" name="TextBox 24">
            <a:extLst>
              <a:ext uri="{FF2B5EF4-FFF2-40B4-BE49-F238E27FC236}">
                <a16:creationId xmlns:a16="http://schemas.microsoft.com/office/drawing/2014/main" id="{3F5A8F21-389D-4583-948B-6330F92D91CC}"/>
              </a:ext>
            </a:extLst>
          </p:cNvPr>
          <p:cNvSpPr txBox="1"/>
          <p:nvPr/>
        </p:nvSpPr>
        <p:spPr>
          <a:xfrm>
            <a:off x="8156198" y="2193638"/>
            <a:ext cx="2179294" cy="646331"/>
          </a:xfrm>
          <a:prstGeom prst="rect">
            <a:avLst/>
          </a:prstGeom>
          <a:solidFill>
            <a:schemeClr val="bg1"/>
          </a:solidFill>
        </p:spPr>
        <p:txBody>
          <a:bodyPr wrap="square" rtlCol="0">
            <a:spAutoFit/>
          </a:bodyPr>
          <a:lstStyle/>
          <a:p>
            <a:pPr algn="ctr"/>
            <a:r>
              <a:rPr lang="en-US" b="1" dirty="0">
                <a:solidFill>
                  <a:schemeClr val="accent5">
                    <a:lumMod val="50000"/>
                  </a:schemeClr>
                </a:solidFill>
              </a:rPr>
              <a:t>Levelized Cost and other Metrics</a:t>
            </a:r>
          </a:p>
        </p:txBody>
      </p:sp>
    </p:spTree>
    <p:extLst>
      <p:ext uri="{BB962C8B-B14F-4D97-AF65-F5344CB8AC3E}">
        <p14:creationId xmlns:p14="http://schemas.microsoft.com/office/powerpoint/2010/main" val="4193167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E5668F-255D-4096-868D-FC4AB49C805A}"/>
              </a:ext>
            </a:extLst>
          </p:cNvPr>
          <p:cNvPicPr>
            <a:picLocks noChangeAspect="1"/>
          </p:cNvPicPr>
          <p:nvPr/>
        </p:nvPicPr>
        <p:blipFill>
          <a:blip r:embed="rId3"/>
          <a:stretch>
            <a:fillRect/>
          </a:stretch>
        </p:blipFill>
        <p:spPr>
          <a:xfrm>
            <a:off x="6946619" y="3666311"/>
            <a:ext cx="4463418" cy="2574741"/>
          </a:xfrm>
          <a:prstGeom prst="rect">
            <a:avLst/>
          </a:prstGeom>
        </p:spPr>
      </p:pic>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Intro to Techno-economic Analysis (TEA) </a:t>
            </a:r>
            <a:endParaRPr lang="en-US" b="0" dirty="0"/>
          </a:p>
        </p:txBody>
      </p:sp>
      <p:sp>
        <p:nvSpPr>
          <p:cNvPr id="2" name="Rectangle 1">
            <a:extLst>
              <a:ext uri="{FF2B5EF4-FFF2-40B4-BE49-F238E27FC236}">
                <a16:creationId xmlns:a16="http://schemas.microsoft.com/office/drawing/2014/main" id="{2434BDCA-301D-4ED0-A475-695B39F51A67}"/>
              </a:ext>
            </a:extLst>
          </p:cNvPr>
          <p:cNvSpPr/>
          <p:nvPr/>
        </p:nvSpPr>
        <p:spPr>
          <a:xfrm>
            <a:off x="437623" y="990411"/>
            <a:ext cx="6375132" cy="5393784"/>
          </a:xfrm>
          <a:prstGeom prst="rect">
            <a:avLst/>
          </a:prstGeom>
        </p:spPr>
        <p:txBody>
          <a:bodyPr wrap="square">
            <a:spAutoFit/>
          </a:bodyPr>
          <a:lstStyle/>
          <a:p>
            <a:pPr>
              <a:spcBef>
                <a:spcPts val="1200"/>
              </a:spcBef>
            </a:pPr>
            <a:r>
              <a:rPr lang="en-US" sz="2200" dirty="0"/>
              <a:t>Primary steps in R&amp;D-focused TEA:</a:t>
            </a:r>
          </a:p>
          <a:p>
            <a:pPr marL="285750" indent="-285750">
              <a:spcBef>
                <a:spcPts val="1200"/>
              </a:spcBef>
              <a:buFont typeface="Arial" panose="020B0604020202020204" pitchFamily="34" charset="0"/>
              <a:buChar char="•"/>
            </a:pPr>
            <a:r>
              <a:rPr lang="en-US" sz="2200" dirty="0"/>
              <a:t>Develop </a:t>
            </a:r>
            <a:r>
              <a:rPr lang="en-US" sz="2200" dirty="0">
                <a:solidFill>
                  <a:srgbClr val="0000FF"/>
                </a:solidFill>
              </a:rPr>
              <a:t>process basis </a:t>
            </a:r>
            <a:r>
              <a:rPr lang="en-US" sz="2200" dirty="0"/>
              <a:t>with mass and energy balances. </a:t>
            </a:r>
          </a:p>
          <a:p>
            <a:pPr marL="285750" indent="-285750">
              <a:spcBef>
                <a:spcPts val="1200"/>
              </a:spcBef>
              <a:buFont typeface="Arial" panose="020B0604020202020204" pitchFamily="34" charset="0"/>
              <a:buChar char="•"/>
            </a:pPr>
            <a:r>
              <a:rPr lang="en-US" sz="2200" dirty="0"/>
              <a:t>Establish </a:t>
            </a:r>
            <a:r>
              <a:rPr lang="en-US" sz="2200" dirty="0">
                <a:solidFill>
                  <a:srgbClr val="0000FF"/>
                </a:solidFill>
              </a:rPr>
              <a:t>baseline scenario </a:t>
            </a:r>
            <a:r>
              <a:rPr lang="en-US" sz="2200" dirty="0"/>
              <a:t>representing current state of technology. </a:t>
            </a:r>
          </a:p>
          <a:p>
            <a:pPr marL="285750" indent="-285750">
              <a:spcBef>
                <a:spcPts val="1200"/>
              </a:spcBef>
              <a:buFont typeface="Arial" panose="020B0604020202020204" pitchFamily="34" charset="0"/>
              <a:buChar char="•"/>
            </a:pPr>
            <a:r>
              <a:rPr lang="en-US" sz="2200" dirty="0"/>
              <a:t>Define </a:t>
            </a:r>
            <a:r>
              <a:rPr lang="en-US" sz="2200" dirty="0">
                <a:solidFill>
                  <a:srgbClr val="0000FF"/>
                </a:solidFill>
              </a:rPr>
              <a:t>research/cost targets </a:t>
            </a:r>
            <a:r>
              <a:rPr lang="en-US" sz="2200" dirty="0"/>
              <a:t>and </a:t>
            </a:r>
            <a:r>
              <a:rPr lang="en-US" sz="2200" dirty="0">
                <a:solidFill>
                  <a:srgbClr val="0000FF"/>
                </a:solidFill>
              </a:rPr>
              <a:t>assess progress </a:t>
            </a:r>
            <a:r>
              <a:rPr lang="en-US" sz="2200" dirty="0"/>
              <a:t>against current baselines.</a:t>
            </a:r>
          </a:p>
          <a:p>
            <a:pPr marL="285750" indent="-285750">
              <a:spcBef>
                <a:spcPts val="1200"/>
              </a:spcBef>
              <a:buFont typeface="Arial" panose="020B0604020202020204" pitchFamily="34" charset="0"/>
              <a:buChar char="•"/>
            </a:pPr>
            <a:r>
              <a:rPr lang="en-US" sz="2200" dirty="0"/>
              <a:t>Quantify current or potential future </a:t>
            </a:r>
            <a:r>
              <a:rPr lang="en-US" sz="2200" dirty="0">
                <a:solidFill>
                  <a:srgbClr val="0000FF"/>
                </a:solidFill>
              </a:rPr>
              <a:t>environmental sustainability </a:t>
            </a:r>
            <a:r>
              <a:rPr lang="en-US" sz="2200" dirty="0"/>
              <a:t>metrics (LCI).</a:t>
            </a:r>
          </a:p>
          <a:p>
            <a:pPr marL="285750" indent="-285750">
              <a:spcBef>
                <a:spcPts val="1200"/>
              </a:spcBef>
              <a:buFont typeface="Arial" panose="020B0604020202020204" pitchFamily="34" charset="0"/>
              <a:buChar char="•"/>
            </a:pPr>
            <a:r>
              <a:rPr lang="en-US" sz="2200" dirty="0"/>
              <a:t>Perform </a:t>
            </a:r>
            <a:r>
              <a:rPr lang="en-US" sz="2200" dirty="0">
                <a:solidFill>
                  <a:srgbClr val="0000FF"/>
                </a:solidFill>
              </a:rPr>
              <a:t>sensitivity analysis</a:t>
            </a:r>
            <a:r>
              <a:rPr lang="en-US" sz="2200" dirty="0"/>
              <a:t> to quantify impact of major variables on cost and sustainability. </a:t>
            </a:r>
          </a:p>
          <a:p>
            <a:pPr marL="285750" indent="-285750">
              <a:spcBef>
                <a:spcPts val="1200"/>
              </a:spcBef>
              <a:buFont typeface="Arial" panose="020B0604020202020204" pitchFamily="34" charset="0"/>
              <a:buChar char="•"/>
            </a:pPr>
            <a:r>
              <a:rPr lang="en-US" sz="2200" dirty="0"/>
              <a:t>Quantify </a:t>
            </a:r>
            <a:r>
              <a:rPr lang="en-US" sz="2200" dirty="0">
                <a:solidFill>
                  <a:srgbClr val="0000FF"/>
                </a:solidFill>
              </a:rPr>
              <a:t>uncertainty</a:t>
            </a:r>
            <a:r>
              <a:rPr lang="en-US" sz="2200" dirty="0"/>
              <a:t> and </a:t>
            </a:r>
            <a:r>
              <a:rPr lang="en-US" sz="2200" dirty="0">
                <a:solidFill>
                  <a:srgbClr val="0000FF"/>
                </a:solidFill>
              </a:rPr>
              <a:t>financial risk</a:t>
            </a:r>
            <a:r>
              <a:rPr lang="en-US" sz="2200" dirty="0"/>
              <a:t>.</a:t>
            </a:r>
            <a:endParaRPr lang="en-US" sz="1050" i="1" dirty="0"/>
          </a:p>
          <a:p>
            <a:pPr>
              <a:spcBef>
                <a:spcPts val="1200"/>
              </a:spcBef>
            </a:pPr>
            <a:endParaRPr lang="en-US" sz="1050" i="1" dirty="0"/>
          </a:p>
        </p:txBody>
      </p:sp>
      <p:sp>
        <p:nvSpPr>
          <p:cNvPr id="9" name="TextBox 8">
            <a:extLst>
              <a:ext uri="{FF2B5EF4-FFF2-40B4-BE49-F238E27FC236}">
                <a16:creationId xmlns:a16="http://schemas.microsoft.com/office/drawing/2014/main" id="{9807CD18-E3F2-4B8F-956B-C17B17790DE4}"/>
              </a:ext>
            </a:extLst>
          </p:cNvPr>
          <p:cNvSpPr txBox="1"/>
          <p:nvPr/>
        </p:nvSpPr>
        <p:spPr>
          <a:xfrm>
            <a:off x="6841418" y="6203344"/>
            <a:ext cx="4864981" cy="276999"/>
          </a:xfrm>
          <a:prstGeom prst="rect">
            <a:avLst/>
          </a:prstGeom>
          <a:noFill/>
        </p:spPr>
        <p:txBody>
          <a:bodyPr wrap="square" rtlCol="0">
            <a:spAutoFit/>
          </a:bodyPr>
          <a:lstStyle/>
          <a:p>
            <a:pPr algn="ctr"/>
            <a:r>
              <a:rPr lang="en-US" sz="1200" b="1" dirty="0"/>
              <a:t>Example ‘Tornado’ Plot from Sensitivity Analysis</a:t>
            </a:r>
          </a:p>
        </p:txBody>
      </p:sp>
      <p:pic>
        <p:nvPicPr>
          <p:cNvPr id="10" name="Picture 9">
            <a:extLst>
              <a:ext uri="{FF2B5EF4-FFF2-40B4-BE49-F238E27FC236}">
                <a16:creationId xmlns:a16="http://schemas.microsoft.com/office/drawing/2014/main" id="{2D97ADB9-76E8-4574-9A6C-4A62572AFA2F}"/>
              </a:ext>
            </a:extLst>
          </p:cNvPr>
          <p:cNvPicPr>
            <a:picLocks noChangeAspect="1"/>
          </p:cNvPicPr>
          <p:nvPr/>
        </p:nvPicPr>
        <p:blipFill>
          <a:blip r:embed="rId4"/>
          <a:stretch>
            <a:fillRect/>
          </a:stretch>
        </p:blipFill>
        <p:spPr>
          <a:xfrm>
            <a:off x="7029573" y="952769"/>
            <a:ext cx="4310026" cy="2368967"/>
          </a:xfrm>
          <a:prstGeom prst="rect">
            <a:avLst/>
          </a:prstGeom>
        </p:spPr>
      </p:pic>
      <p:sp>
        <p:nvSpPr>
          <p:cNvPr id="11" name="Rectangle 10">
            <a:extLst>
              <a:ext uri="{FF2B5EF4-FFF2-40B4-BE49-F238E27FC236}">
                <a16:creationId xmlns:a16="http://schemas.microsoft.com/office/drawing/2014/main" id="{6BBB678B-64A5-41E4-B270-23F4E3EF882F}"/>
              </a:ext>
            </a:extLst>
          </p:cNvPr>
          <p:cNvSpPr/>
          <p:nvPr/>
        </p:nvSpPr>
        <p:spPr>
          <a:xfrm>
            <a:off x="220805" y="6339310"/>
            <a:ext cx="3810659" cy="400110"/>
          </a:xfrm>
          <a:prstGeom prst="rect">
            <a:avLst/>
          </a:prstGeom>
        </p:spPr>
        <p:txBody>
          <a:bodyPr wrap="none">
            <a:spAutoFit/>
          </a:bodyPr>
          <a:lstStyle/>
          <a:p>
            <a:r>
              <a:rPr lang="en-US" sz="1000" i="1" dirty="0"/>
              <a:t>Source of example plots: </a:t>
            </a:r>
          </a:p>
          <a:p>
            <a:r>
              <a:rPr lang="en-US" sz="1000" i="1" dirty="0"/>
              <a:t>Dutta et al (2018) - https://www.nrel.gov/docs/fy19osti/71954.pdf</a:t>
            </a:r>
          </a:p>
        </p:txBody>
      </p:sp>
      <p:sp>
        <p:nvSpPr>
          <p:cNvPr id="29" name="TextBox 28">
            <a:extLst>
              <a:ext uri="{FF2B5EF4-FFF2-40B4-BE49-F238E27FC236}">
                <a16:creationId xmlns:a16="http://schemas.microsoft.com/office/drawing/2014/main" id="{E6C8A3B4-3BF4-4A1C-B09A-E128850487E3}"/>
              </a:ext>
            </a:extLst>
          </p:cNvPr>
          <p:cNvSpPr txBox="1"/>
          <p:nvPr/>
        </p:nvSpPr>
        <p:spPr>
          <a:xfrm>
            <a:off x="6841419" y="3263750"/>
            <a:ext cx="4828844" cy="276999"/>
          </a:xfrm>
          <a:prstGeom prst="rect">
            <a:avLst/>
          </a:prstGeom>
          <a:noFill/>
        </p:spPr>
        <p:txBody>
          <a:bodyPr wrap="square" rtlCol="0">
            <a:spAutoFit/>
          </a:bodyPr>
          <a:lstStyle/>
          <a:p>
            <a:pPr algn="ctr"/>
            <a:r>
              <a:rPr lang="en-US" sz="1200" b="1" dirty="0"/>
              <a:t>Example ‘Waterfall’ Plot for Tracking R&amp;D Impact</a:t>
            </a:r>
          </a:p>
        </p:txBody>
      </p:sp>
    </p:spTree>
    <p:extLst>
      <p:ext uri="{BB962C8B-B14F-4D97-AF65-F5344CB8AC3E}">
        <p14:creationId xmlns:p14="http://schemas.microsoft.com/office/powerpoint/2010/main" val="168654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Title 2">
            <a:extLst>
              <a:ext uri="{FF2B5EF4-FFF2-40B4-BE49-F238E27FC236}">
                <a16:creationId xmlns:a16="http://schemas.microsoft.com/office/drawing/2014/main" id="{5D60A595-03CE-4162-AEB4-A6D87621EA0B}"/>
              </a:ext>
            </a:extLst>
          </p:cNvPr>
          <p:cNvSpPr>
            <a:spLocks noGrp="1"/>
          </p:cNvSpPr>
          <p:nvPr>
            <p:ph type="title"/>
          </p:nvPr>
        </p:nvSpPr>
        <p:spPr>
          <a:xfrm>
            <a:off x="408960" y="224337"/>
            <a:ext cx="11580245" cy="759770"/>
          </a:xfrm>
        </p:spPr>
        <p:txBody>
          <a:bodyPr>
            <a:normAutofit/>
          </a:bodyPr>
          <a:lstStyle/>
          <a:p>
            <a:pPr>
              <a:lnSpc>
                <a:spcPct val="100000"/>
              </a:lnSpc>
              <a:spcBef>
                <a:spcPts val="600"/>
              </a:spcBef>
            </a:pPr>
            <a:r>
              <a:rPr lang="en-US" sz="4000" dirty="0"/>
              <a:t>Data Utilized for TEA</a:t>
            </a:r>
            <a:endParaRPr lang="en-US" b="0" dirty="0"/>
          </a:p>
        </p:txBody>
      </p:sp>
      <p:graphicFrame>
        <p:nvGraphicFramePr>
          <p:cNvPr id="3" name="Table 4">
            <a:extLst>
              <a:ext uri="{FF2B5EF4-FFF2-40B4-BE49-F238E27FC236}">
                <a16:creationId xmlns:a16="http://schemas.microsoft.com/office/drawing/2014/main" id="{01449106-EDB1-4C0A-90B1-F4C26832F4A8}"/>
              </a:ext>
            </a:extLst>
          </p:cNvPr>
          <p:cNvGraphicFramePr>
            <a:graphicFrameLocks noGrp="1"/>
          </p:cNvGraphicFramePr>
          <p:nvPr>
            <p:extLst>
              <p:ext uri="{D42A27DB-BD31-4B8C-83A1-F6EECF244321}">
                <p14:modId xmlns:p14="http://schemas.microsoft.com/office/powerpoint/2010/main" val="1785614198"/>
              </p:ext>
            </p:extLst>
          </p:nvPr>
        </p:nvGraphicFramePr>
        <p:xfrm>
          <a:off x="526543" y="1167306"/>
          <a:ext cx="11150450" cy="5159919"/>
        </p:xfrm>
        <a:graphic>
          <a:graphicData uri="http://schemas.openxmlformats.org/drawingml/2006/table">
            <a:tbl>
              <a:tblPr firstRow="1" bandRow="1">
                <a:tableStyleId>{5940675A-B579-460E-94D1-54222C63F5DA}</a:tableStyleId>
              </a:tblPr>
              <a:tblGrid>
                <a:gridCol w="3625043">
                  <a:extLst>
                    <a:ext uri="{9D8B030D-6E8A-4147-A177-3AD203B41FA5}">
                      <a16:colId xmlns:a16="http://schemas.microsoft.com/office/drawing/2014/main" val="2734626492"/>
                    </a:ext>
                  </a:extLst>
                </a:gridCol>
                <a:gridCol w="7525407">
                  <a:extLst>
                    <a:ext uri="{9D8B030D-6E8A-4147-A177-3AD203B41FA5}">
                      <a16:colId xmlns:a16="http://schemas.microsoft.com/office/drawing/2014/main" val="1889923720"/>
                    </a:ext>
                  </a:extLst>
                </a:gridCol>
              </a:tblGrid>
              <a:tr h="460707">
                <a:tc>
                  <a:txBody>
                    <a:bodyPr/>
                    <a:lstStyle/>
                    <a:p>
                      <a:r>
                        <a:rPr lang="en-US" sz="2400" b="1" dirty="0"/>
                        <a:t>Major Elements of TEA</a:t>
                      </a:r>
                    </a:p>
                  </a:txBody>
                  <a:tcPr/>
                </a:tc>
                <a:tc>
                  <a:txBody>
                    <a:bodyPr/>
                    <a:lstStyle/>
                    <a:p>
                      <a:r>
                        <a:rPr lang="en-US" sz="2400" b="1" dirty="0"/>
                        <a:t>NAWI Data Examples</a:t>
                      </a:r>
                    </a:p>
                  </a:txBody>
                  <a:tcPr/>
                </a:tc>
                <a:extLst>
                  <a:ext uri="{0D108BD9-81ED-4DB2-BD59-A6C34878D82A}">
                    <a16:rowId xmlns:a16="http://schemas.microsoft.com/office/drawing/2014/main" val="2913231899"/>
                  </a:ext>
                </a:extLst>
              </a:tr>
              <a:tr h="644990">
                <a:tc>
                  <a:txBody>
                    <a:bodyPr/>
                    <a:lstStyle/>
                    <a:p>
                      <a:r>
                        <a:rPr lang="en-US" b="1" dirty="0">
                          <a:solidFill>
                            <a:srgbClr val="0000FF"/>
                          </a:solidFill>
                        </a:rPr>
                        <a:t>Boundary conditions</a:t>
                      </a:r>
                      <a:r>
                        <a:rPr lang="en-US" b="0" dirty="0">
                          <a:solidFill>
                            <a:srgbClr val="0000FF"/>
                          </a:solidFill>
                        </a:rPr>
                        <a:t> </a:t>
                      </a:r>
                      <a:r>
                        <a:rPr lang="en-US" b="0" dirty="0">
                          <a:solidFill>
                            <a:schemeClr val="tx1"/>
                          </a:solidFill>
                        </a:rPr>
                        <a:t>to define inputs and target outputs</a:t>
                      </a:r>
                      <a:r>
                        <a:rPr lang="en-US" b="0" dirty="0">
                          <a:solidFill>
                            <a:srgbClr val="0000FF"/>
                          </a:solidFill>
                        </a:rPr>
                        <a:t>. </a:t>
                      </a:r>
                      <a:endParaRPr lang="en-US" b="1" dirty="0">
                        <a:solidFill>
                          <a:srgbClr val="0000FF"/>
                        </a:solidFill>
                      </a:endParaRPr>
                    </a:p>
                  </a:txBody>
                  <a:tcPr/>
                </a:tc>
                <a:tc>
                  <a:txBody>
                    <a:bodyPr/>
                    <a:lstStyle/>
                    <a:p>
                      <a:r>
                        <a:rPr lang="en-US" dirty="0"/>
                        <a:t>Source water and target use properties, locations and volumes.</a:t>
                      </a:r>
                    </a:p>
                  </a:txBody>
                  <a:tcPr/>
                </a:tc>
                <a:extLst>
                  <a:ext uri="{0D108BD9-81ED-4DB2-BD59-A6C34878D82A}">
                    <a16:rowId xmlns:a16="http://schemas.microsoft.com/office/drawing/2014/main" val="1738734052"/>
                  </a:ext>
                </a:extLst>
              </a:tr>
              <a:tr h="9214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rPr>
                        <a:t>Process basis</a:t>
                      </a:r>
                      <a:r>
                        <a:rPr lang="en-US" b="0" dirty="0">
                          <a:solidFill>
                            <a:srgbClr val="0000FF"/>
                          </a:solidFill>
                        </a:rPr>
                        <a:t> </a:t>
                      </a:r>
                      <a:r>
                        <a:rPr lang="en-US" b="0" dirty="0">
                          <a:solidFill>
                            <a:schemeClr val="tx1"/>
                          </a:solidFill>
                        </a:rPr>
                        <a:t>to establish water, contaminant and chemical balances.</a:t>
                      </a:r>
                      <a:endParaRPr lang="en-US" b="1" dirty="0">
                        <a:solidFill>
                          <a:srgbClr val="0000FF"/>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 flow diagram (PFD), heat and material balances, manufacturer data sheets, other water process models. </a:t>
                      </a:r>
                    </a:p>
                  </a:txBody>
                  <a:tcPr/>
                </a:tc>
                <a:extLst>
                  <a:ext uri="{0D108BD9-81ED-4DB2-BD59-A6C34878D82A}">
                    <a16:rowId xmlns:a16="http://schemas.microsoft.com/office/drawing/2014/main" val="1751161603"/>
                  </a:ext>
                </a:extLst>
              </a:tr>
              <a:tr h="644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rPr>
                        <a:t>Capital costs </a:t>
                      </a:r>
                      <a:r>
                        <a:rPr lang="en-US" b="0" dirty="0">
                          <a:solidFill>
                            <a:schemeClr val="tx1"/>
                          </a:solidFill>
                        </a:rPr>
                        <a:t>for cash-flow analysis and LCA basis.</a:t>
                      </a:r>
                      <a:endParaRPr lang="en-US" b="1" dirty="0">
                        <a:solidFill>
                          <a:srgbClr val="0000FF"/>
                        </a:solidFill>
                      </a:endParaRPr>
                    </a:p>
                  </a:txBody>
                  <a:tcPr/>
                </a:tc>
                <a:tc>
                  <a:txBody>
                    <a:bodyPr/>
                    <a:lstStyle/>
                    <a:p>
                      <a:r>
                        <a:rPr lang="en-US" dirty="0"/>
                        <a:t>Capital cost curves for processes, major equipment, other published TEA articles and models. </a:t>
                      </a:r>
                    </a:p>
                  </a:txBody>
                  <a:tcPr/>
                </a:tc>
                <a:extLst>
                  <a:ext uri="{0D108BD9-81ED-4DB2-BD59-A6C34878D82A}">
                    <a16:rowId xmlns:a16="http://schemas.microsoft.com/office/drawing/2014/main" val="987885426"/>
                  </a:ext>
                </a:extLst>
              </a:tr>
              <a:tr h="9214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FF"/>
                          </a:solidFill>
                        </a:rPr>
                        <a:t>Material consumption rates</a:t>
                      </a:r>
                      <a:r>
                        <a:rPr lang="en-US" b="0" dirty="0">
                          <a:solidFill>
                            <a:schemeClr val="tx1"/>
                          </a:solidFill>
                        </a:rPr>
                        <a:t> and </a:t>
                      </a:r>
                      <a:r>
                        <a:rPr lang="en-US" b="1" dirty="0">
                          <a:solidFill>
                            <a:srgbClr val="0000FF"/>
                          </a:solidFill>
                        </a:rPr>
                        <a:t>operating costs </a:t>
                      </a:r>
                      <a:r>
                        <a:rPr lang="en-US" b="0" dirty="0">
                          <a:solidFill>
                            <a:schemeClr val="tx1"/>
                          </a:solidFill>
                        </a:rPr>
                        <a:t>for cash-flow analysis and LCA basis.</a:t>
                      </a:r>
                      <a:endParaRPr lang="en-US" b="1" dirty="0">
                        <a:solidFill>
                          <a:srgbClr val="0000FF"/>
                        </a:solidFill>
                      </a:endParaRPr>
                    </a:p>
                  </a:txBody>
                  <a:tcPr/>
                </a:tc>
                <a:tc>
                  <a:txBody>
                    <a:bodyPr/>
                    <a:lstStyle/>
                    <a:p>
                      <a:r>
                        <a:rPr lang="en-US" dirty="0"/>
                        <a:t>Material balances, manufacturer data sheets, other published TEA articles and models.</a:t>
                      </a:r>
                    </a:p>
                  </a:txBody>
                  <a:tcPr/>
                </a:tc>
                <a:extLst>
                  <a:ext uri="{0D108BD9-81ED-4DB2-BD59-A6C34878D82A}">
                    <a16:rowId xmlns:a16="http://schemas.microsoft.com/office/drawing/2014/main" val="429008755"/>
                  </a:ext>
                </a:extLst>
              </a:tr>
              <a:tr h="921414">
                <a:tc>
                  <a:txBody>
                    <a:bodyPr/>
                    <a:lstStyle/>
                    <a:p>
                      <a:r>
                        <a:rPr lang="en-US" b="1" dirty="0">
                          <a:solidFill>
                            <a:srgbClr val="0000FF"/>
                          </a:solidFill>
                        </a:rPr>
                        <a:t>Pricing data </a:t>
                      </a:r>
                      <a:r>
                        <a:rPr lang="en-US" dirty="0"/>
                        <a:t>for feeds, raw materials, replacement parts utilities, waste, products, etc. </a:t>
                      </a:r>
                    </a:p>
                  </a:txBody>
                  <a:tcPr/>
                </a:tc>
                <a:tc>
                  <a:txBody>
                    <a:bodyPr/>
                    <a:lstStyle/>
                    <a:p>
                      <a:r>
                        <a:rPr lang="en-US" dirty="0"/>
                        <a:t>Published data for treatment chemicals, vendor quotations for replacement parts. </a:t>
                      </a:r>
                    </a:p>
                  </a:txBody>
                  <a:tcPr/>
                </a:tc>
                <a:extLst>
                  <a:ext uri="{0D108BD9-81ED-4DB2-BD59-A6C34878D82A}">
                    <a16:rowId xmlns:a16="http://schemas.microsoft.com/office/drawing/2014/main" val="4225812880"/>
                  </a:ext>
                </a:extLst>
              </a:tr>
              <a:tr h="644990">
                <a:tc>
                  <a:txBody>
                    <a:bodyPr/>
                    <a:lstStyle/>
                    <a:p>
                      <a:r>
                        <a:rPr lang="en-US" dirty="0"/>
                        <a:t>Other data</a:t>
                      </a:r>
                    </a:p>
                  </a:txBody>
                  <a:tcPr/>
                </a:tc>
                <a:tc>
                  <a:txBody>
                    <a:bodyPr/>
                    <a:lstStyle/>
                    <a:p>
                      <a:r>
                        <a:rPr lang="en-US" dirty="0"/>
                        <a:t>Emission factors for chemicals, uncertainties/distributions, cost indices, unit conversion factors, operational reliability/resiliency, electricity mix. </a:t>
                      </a:r>
                    </a:p>
                  </a:txBody>
                  <a:tcPr/>
                </a:tc>
                <a:extLst>
                  <a:ext uri="{0D108BD9-81ED-4DB2-BD59-A6C34878D82A}">
                    <a16:rowId xmlns:a16="http://schemas.microsoft.com/office/drawing/2014/main" val="14718724"/>
                  </a:ext>
                </a:extLst>
              </a:tr>
            </a:tbl>
          </a:graphicData>
        </a:graphic>
      </p:graphicFrame>
    </p:spTree>
    <p:extLst>
      <p:ext uri="{BB962C8B-B14F-4D97-AF65-F5344CB8AC3E}">
        <p14:creationId xmlns:p14="http://schemas.microsoft.com/office/powerpoint/2010/main" val="3705772817"/>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IMING" val="|19.9|7.8"/>
</p:tagLst>
</file>

<file path=ppt/tags/tag2.xml><?xml version="1.0" encoding="utf-8"?>
<p:tagLst xmlns:a="http://schemas.openxmlformats.org/drawingml/2006/main" xmlns:r="http://schemas.openxmlformats.org/officeDocument/2006/relationships" xmlns:p="http://schemas.openxmlformats.org/presentationml/2006/main">
  <p:tag name="TIMING" val="|0.6|0.4|0.3"/>
</p:tagLst>
</file>

<file path=ppt/tags/tag3.xml><?xml version="1.0" encoding="utf-8"?>
<p:tagLst xmlns:a="http://schemas.openxmlformats.org/drawingml/2006/main" xmlns:r="http://schemas.openxmlformats.org/officeDocument/2006/relationships" xmlns:p="http://schemas.openxmlformats.org/presentationml/2006/main">
  <p:tag name="TIMING" val="|0.6|0.4|0.3"/>
</p:tagLst>
</file>

<file path=ppt/tags/tag4.xml><?xml version="1.0" encoding="utf-8"?>
<p:tagLst xmlns:a="http://schemas.openxmlformats.org/drawingml/2006/main" xmlns:r="http://schemas.openxmlformats.org/officeDocument/2006/relationships" xmlns:p="http://schemas.openxmlformats.org/presentationml/2006/main">
  <p:tag name="TIMING" val="|0.6|0.4|0.3"/>
</p:tagLst>
</file>

<file path=ppt/tags/tag5.xml><?xml version="1.0" encoding="utf-8"?>
<p:tagLst xmlns:a="http://schemas.openxmlformats.org/drawingml/2006/main" xmlns:r="http://schemas.openxmlformats.org/officeDocument/2006/relationships" xmlns:p="http://schemas.openxmlformats.org/presentationml/2006/main">
  <p:tag name="TIMING" val="|0.6|0.4|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headEnd w="lg" len="lg"/>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8772</TotalTime>
  <Words>2935</Words>
  <Application>Microsoft Office PowerPoint</Application>
  <PresentationFormat>Widescreen</PresentationFormat>
  <Paragraphs>344</Paragraphs>
  <Slides>26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Courier New</vt:lpstr>
      <vt:lpstr>1_Office Theme</vt:lpstr>
      <vt:lpstr>NAWI Topic Areas and Structure</vt:lpstr>
      <vt:lpstr>Integrated Data and Analysis GOAL: Prioritize early-stage R&amp;D in water desalination in an unbiased and transparent process and provide foundational data and tools to the public.</vt:lpstr>
      <vt:lpstr>Integrated Data and Analysis– Water-TAP3</vt:lpstr>
      <vt:lpstr>PowerPoint Presentation</vt:lpstr>
      <vt:lpstr>Introduction to Water-TAP3</vt:lpstr>
      <vt:lpstr>Water-TAP3 Team</vt:lpstr>
      <vt:lpstr>Intro to Techno-economic Analysis (TEA) </vt:lpstr>
      <vt:lpstr>Intro to Techno-economic Analysis (TEA) </vt:lpstr>
      <vt:lpstr>Data Utilized for TEA</vt:lpstr>
      <vt:lpstr>Water-TAP3 Vision and Year-1 Goals</vt:lpstr>
      <vt:lpstr>Water-TAP3 Vision and Year-1 Goals</vt:lpstr>
      <vt:lpstr>Water-TAP3Excel V02 Framework</vt:lpstr>
      <vt:lpstr>Water-TAP3 Capabilities</vt:lpstr>
      <vt:lpstr>Water-TAP3 Outputs</vt:lpstr>
      <vt:lpstr>Current Status of Water-TAP3</vt:lpstr>
      <vt:lpstr>Current Status</vt:lpstr>
      <vt:lpstr>Water-TAP3 Model Framework</vt:lpstr>
      <vt:lpstr>Water-TAP3 Capabilities</vt:lpstr>
      <vt:lpstr>Water-TAP3 Capabilities</vt:lpstr>
      <vt:lpstr>Water-TAP3 process model status</vt:lpstr>
      <vt:lpstr>Validation Activities</vt:lpstr>
      <vt:lpstr>PowerPoint Presentation</vt:lpstr>
      <vt:lpstr>PowerPoint Presentation</vt:lpstr>
      <vt:lpstr>PowerPoint Presentation</vt:lpstr>
      <vt:lpstr>PowerPoint Presentation</vt:lpstr>
      <vt:lpstr>Water-TAP3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Macknick, Jordan</dc:creator>
  <cp:lastModifiedBy>Evans, Anna</cp:lastModifiedBy>
  <cp:revision>301</cp:revision>
  <dcterms:created xsi:type="dcterms:W3CDTF">2019-10-16T17:36:49Z</dcterms:created>
  <dcterms:modified xsi:type="dcterms:W3CDTF">2021-01-28T21:46:29Z</dcterms:modified>
</cp:coreProperties>
</file>